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67" r:id="rId2"/>
    <p:sldId id="271" r:id="rId3"/>
    <p:sldId id="277" r:id="rId4"/>
    <p:sldId id="276" r:id="rId5"/>
    <p:sldId id="278" r:id="rId6"/>
    <p:sldId id="281" r:id="rId7"/>
    <p:sldId id="279" r:id="rId8"/>
    <p:sldId id="280" r:id="rId9"/>
    <p:sldId id="282" r:id="rId10"/>
    <p:sldId id="283" r:id="rId11"/>
    <p:sldId id="285" r:id="rId12"/>
    <p:sldId id="290" r:id="rId13"/>
    <p:sldId id="286" r:id="rId14"/>
    <p:sldId id="291" r:id="rId15"/>
    <p:sldId id="292" r:id="rId16"/>
    <p:sldId id="287" r:id="rId17"/>
    <p:sldId id="289" r:id="rId18"/>
    <p:sldId id="294" r:id="rId19"/>
    <p:sldId id="284" r:id="rId20"/>
    <p:sldId id="293" r:id="rId21"/>
    <p:sldId id="288" r:id="rId22"/>
    <p:sldId id="295" r:id="rId23"/>
    <p:sldId id="296" r:id="rId24"/>
    <p:sldId id="297" r:id="rId25"/>
    <p:sldId id="298" r:id="rId26"/>
    <p:sldId id="299" r:id="rId27"/>
    <p:sldId id="300" r:id="rId28"/>
    <p:sldId id="301" r:id="rId29"/>
    <p:sldId id="304" r:id="rId30"/>
    <p:sldId id="302" r:id="rId31"/>
    <p:sldId id="303" r:id="rId32"/>
    <p:sldId id="306" r:id="rId33"/>
    <p:sldId id="307" r:id="rId34"/>
    <p:sldId id="305" r:id="rId35"/>
    <p:sldId id="308" r:id="rId36"/>
    <p:sldId id="309" r:id="rId37"/>
    <p:sldId id="310" r:id="rId38"/>
    <p:sldId id="311" r:id="rId39"/>
    <p:sldId id="327" r:id="rId40"/>
    <p:sldId id="312" r:id="rId41"/>
    <p:sldId id="313" r:id="rId42"/>
    <p:sldId id="314" r:id="rId43"/>
    <p:sldId id="315" r:id="rId44"/>
    <p:sldId id="316" r:id="rId45"/>
    <p:sldId id="317" r:id="rId46"/>
    <p:sldId id="318" r:id="rId47"/>
    <p:sldId id="319" r:id="rId48"/>
    <p:sldId id="328" r:id="rId49"/>
    <p:sldId id="320" r:id="rId50"/>
    <p:sldId id="321" r:id="rId51"/>
    <p:sldId id="322" r:id="rId52"/>
    <p:sldId id="329" r:id="rId53"/>
    <p:sldId id="323" r:id="rId54"/>
    <p:sldId id="324" r:id="rId55"/>
    <p:sldId id="325" r:id="rId56"/>
    <p:sldId id="326" r:id="rId57"/>
    <p:sldId id="330" r:id="rId5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2" autoAdjust="0"/>
    <p:restoredTop sz="94706" autoAdjust="0"/>
  </p:normalViewPr>
  <p:slideViewPr>
    <p:cSldViewPr>
      <p:cViewPr varScale="1">
        <p:scale>
          <a:sx n="74" d="100"/>
          <a:sy n="74" d="100"/>
        </p:scale>
        <p:origin x="582" y="78"/>
      </p:cViewPr>
      <p:guideLst>
        <p:guide pos="3839"/>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85FFBF-2C64-42CD-9E2F-09E2049D891B}" type="datetimeFigureOut">
              <a:rPr lang="en-US"/>
              <a:t>5/9/2025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AF2C6B-0C1B-4F88-BCBA-898BA50DE788}" type="slidenum">
              <a:rPr/>
              <a:t>‹#›</a:t>
            </a:fld>
            <a:endParaRPr/>
          </a:p>
        </p:txBody>
      </p:sp>
    </p:spTree>
    <p:extLst>
      <p:ext uri="{BB962C8B-B14F-4D97-AF65-F5344CB8AC3E}">
        <p14:creationId xmlns:p14="http://schemas.microsoft.com/office/powerpoint/2010/main" val="2410930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A3DF44-BBF1-44C7-A0B1-7B7B2F7B3880}" type="datetimeFigureOut">
              <a:rPr lang="en-US"/>
              <a:t>5/9/2025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8E53BB-F993-49A1-9E37-CA3E5BE0709B}" type="slidenum">
              <a:rPr/>
              <a:t>‹#›</a:t>
            </a:fld>
            <a:endParaRPr/>
          </a:p>
        </p:txBody>
      </p:sp>
    </p:spTree>
    <p:extLst>
      <p:ext uri="{BB962C8B-B14F-4D97-AF65-F5344CB8AC3E}">
        <p14:creationId xmlns:p14="http://schemas.microsoft.com/office/powerpoint/2010/main" val="60987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11"/>
          <p:cNvSpPr/>
          <p:nvPr/>
        </p:nvSpPr>
        <p:spPr>
          <a:xfrm>
            <a:off x="0" y="0"/>
            <a:ext cx="12188825" cy="4449836"/>
          </a:xfrm>
          <a:custGeom>
            <a:avLst/>
            <a:gdLst>
              <a:gd name="connsiteX0" fmla="*/ 0 w 12188825"/>
              <a:gd name="connsiteY0" fmla="*/ 0 h 5545334"/>
              <a:gd name="connsiteX1" fmla="*/ 12188825 w 12188825"/>
              <a:gd name="connsiteY1" fmla="*/ 0 h 5545334"/>
              <a:gd name="connsiteX2" fmla="*/ 12188825 w 12188825"/>
              <a:gd name="connsiteY2" fmla="*/ 4181566 h 5545334"/>
              <a:gd name="connsiteX3" fmla="*/ 6105607 w 12188825"/>
              <a:gd name="connsiteY3" fmla="*/ 4449836 h 5545334"/>
              <a:gd name="connsiteX4" fmla="*/ 1 w 12188825"/>
              <a:gd name="connsiteY4" fmla="*/ 4179342 h 5545334"/>
              <a:gd name="connsiteX5" fmla="*/ 1 w 12188825"/>
              <a:gd name="connsiteY5" fmla="*/ 5545334 h 5545334"/>
              <a:gd name="connsiteX6" fmla="*/ 0 w 12188825"/>
              <a:gd name="connsiteY6" fmla="*/ 0 h 5545334"/>
              <a:gd name="connsiteX0" fmla="*/ 0 w 12188825"/>
              <a:gd name="connsiteY0" fmla="*/ 0 h 4449836"/>
              <a:gd name="connsiteX1" fmla="*/ 12188825 w 12188825"/>
              <a:gd name="connsiteY1" fmla="*/ 0 h 4449836"/>
              <a:gd name="connsiteX2" fmla="*/ 12188825 w 12188825"/>
              <a:gd name="connsiteY2" fmla="*/ 4181566 h 4449836"/>
              <a:gd name="connsiteX3" fmla="*/ 6105607 w 12188825"/>
              <a:gd name="connsiteY3" fmla="*/ 4449836 h 4449836"/>
              <a:gd name="connsiteX4" fmla="*/ 1 w 12188825"/>
              <a:gd name="connsiteY4" fmla="*/ 4179342 h 4449836"/>
              <a:gd name="connsiteX5" fmla="*/ 0 w 12188825"/>
              <a:gd name="connsiteY5" fmla="*/ 0 h 444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4449836">
                <a:moveTo>
                  <a:pt x="0" y="0"/>
                </a:moveTo>
                <a:lnTo>
                  <a:pt x="12188825" y="0"/>
                </a:lnTo>
                <a:lnTo>
                  <a:pt x="12188825" y="4181566"/>
                </a:lnTo>
                <a:cubicBezTo>
                  <a:pt x="10420785" y="4351787"/>
                  <a:pt x="8336850" y="4449836"/>
                  <a:pt x="6105607" y="4449836"/>
                </a:cubicBezTo>
                <a:cubicBezTo>
                  <a:pt x="3864934" y="4449836"/>
                  <a:pt x="1772815" y="4350957"/>
                  <a:pt x="1" y="4179342"/>
                </a:cubicBezTo>
                <a:cubicBezTo>
                  <a:pt x="1" y="2786228"/>
                  <a:pt x="0" y="1393114"/>
                  <a:pt x="0" y="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12"/>
          <p:cNvSpPr/>
          <p:nvPr/>
        </p:nvSpPr>
        <p:spPr>
          <a:xfrm flipV="1">
            <a:off x="1" y="4179342"/>
            <a:ext cx="12188824" cy="1785092"/>
          </a:xfrm>
          <a:custGeom>
            <a:avLst/>
            <a:gdLst/>
            <a:ahLst/>
            <a:cxnLst/>
            <a:rect l="l" t="t" r="r" b="b"/>
            <a:pathLst>
              <a:path w="12188824" h="1785092">
                <a:moveTo>
                  <a:pt x="0" y="0"/>
                </a:moveTo>
                <a:lnTo>
                  <a:pt x="12188824" y="0"/>
                </a:lnTo>
                <a:lnTo>
                  <a:pt x="12188824" y="1782868"/>
                </a:lnTo>
                <a:cubicBezTo>
                  <a:pt x="10420784" y="1612647"/>
                  <a:pt x="8336849" y="1514598"/>
                  <a:pt x="6105606" y="1514598"/>
                </a:cubicBezTo>
                <a:cubicBezTo>
                  <a:pt x="3864933" y="1514598"/>
                  <a:pt x="1772814" y="1613477"/>
                  <a:pt x="0" y="178509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16"/>
          <p:cNvSpPr/>
          <p:nvPr/>
        </p:nvSpPr>
        <p:spPr>
          <a:xfrm flipV="1">
            <a:off x="0" y="4232668"/>
            <a:ext cx="12188825" cy="2625332"/>
          </a:xfrm>
          <a:custGeom>
            <a:avLst/>
            <a:gdLst/>
            <a:ahLst/>
            <a:cxnLst/>
            <a:rect l="l" t="t" r="r" b="b"/>
            <a:pathLst>
              <a:path w="12188825" h="2625332">
                <a:moveTo>
                  <a:pt x="12188819" y="2625332"/>
                </a:moveTo>
                <a:lnTo>
                  <a:pt x="12188819" y="1143000"/>
                </a:lnTo>
                <a:lnTo>
                  <a:pt x="12188819" y="1066800"/>
                </a:lnTo>
                <a:lnTo>
                  <a:pt x="12188825" y="1066800"/>
                </a:lnTo>
                <a:lnTo>
                  <a:pt x="12188825" y="0"/>
                </a:lnTo>
                <a:lnTo>
                  <a:pt x="1" y="0"/>
                </a:lnTo>
                <a:lnTo>
                  <a:pt x="1" y="762000"/>
                </a:lnTo>
                <a:lnTo>
                  <a:pt x="1" y="893566"/>
                </a:lnTo>
                <a:lnTo>
                  <a:pt x="0" y="893566"/>
                </a:lnTo>
                <a:lnTo>
                  <a:pt x="0" y="2417303"/>
                </a:lnTo>
                <a:cubicBezTo>
                  <a:pt x="1730673" y="2256633"/>
                  <a:pt x="3842817" y="2181652"/>
                  <a:pt x="6121030" y="2221419"/>
                </a:cubicBezTo>
                <a:cubicBezTo>
                  <a:pt x="8380478" y="2260858"/>
                  <a:pt x="10472741" y="2407392"/>
                  <a:pt x="12188819" y="2625332"/>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371600"/>
            <a:ext cx="9144000" cy="2743200"/>
          </a:xfrm>
        </p:spPr>
        <p:txBody>
          <a:bodyPr>
            <a:noAutofit/>
          </a:bodyPr>
          <a:lstStyle>
            <a:lvl1pPr>
              <a:lnSpc>
                <a:spcPct val="85000"/>
              </a:lnSpc>
              <a:defRPr sz="6600"/>
            </a:lvl1pPr>
          </a:lstStyle>
          <a:p>
            <a:r>
              <a:rPr lang="en-US" smtClean="0"/>
              <a:t>Click to edit Master title style</a:t>
            </a:r>
            <a:endParaRPr dirty="0"/>
          </a:p>
        </p:txBody>
      </p:sp>
      <p:sp>
        <p:nvSpPr>
          <p:cNvPr id="5" name="Text Placeholder 4"/>
          <p:cNvSpPr>
            <a:spLocks noGrp="1"/>
          </p:cNvSpPr>
          <p:nvPr>
            <p:ph type="body" sz="quarter" idx="10"/>
          </p:nvPr>
        </p:nvSpPr>
        <p:spPr>
          <a:xfrm>
            <a:off x="1499616" y="4800600"/>
            <a:ext cx="7333488" cy="1371600"/>
          </a:xfrm>
        </p:spPr>
        <p:txBody>
          <a:bodyPr/>
          <a:lstStyle>
            <a:lvl1pPr marL="0" indent="0">
              <a:spcBef>
                <a:spcPts val="0"/>
              </a:spcBef>
              <a:buFontTx/>
              <a:buNone/>
              <a:defRPr/>
            </a:lvl1pPr>
            <a:lvl2pPr marL="279082" indent="0">
              <a:buNone/>
              <a:defRPr/>
            </a:lvl2pPr>
          </a:lstStyle>
          <a:p>
            <a:pPr lvl="0"/>
            <a:r>
              <a:rPr lang="en-US" smtClean="0"/>
              <a:t>Click to edit Master text styles</a:t>
            </a:r>
          </a:p>
        </p:txBody>
      </p:sp>
    </p:spTree>
    <p:extLst>
      <p:ext uri="{BB962C8B-B14F-4D97-AF65-F5344CB8AC3E}">
        <p14:creationId xmlns:p14="http://schemas.microsoft.com/office/powerpoint/2010/main" val="174110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2"/>
          <p:cNvSpPr/>
          <p:nvPr userDrawn="1"/>
        </p:nvSpPr>
        <p:spPr>
          <a:xfrm>
            <a:off x="7466013" y="1"/>
            <a:ext cx="4722806" cy="6353183"/>
          </a:xfrm>
          <a:custGeom>
            <a:avLst/>
            <a:gdLst/>
            <a:ahLst/>
            <a:cxnLst/>
            <a:rect l="l" t="t" r="r" b="b"/>
            <a:pathLst>
              <a:path w="4722806" h="6353183">
                <a:moveTo>
                  <a:pt x="0" y="0"/>
                </a:moveTo>
                <a:lnTo>
                  <a:pt x="4722806" y="0"/>
                </a:lnTo>
                <a:lnTo>
                  <a:pt x="4722806" y="6098225"/>
                </a:lnTo>
                <a:cubicBezTo>
                  <a:pt x="3319459" y="6233334"/>
                  <a:pt x="1717095" y="6322975"/>
                  <a:pt x="0" y="6353183"/>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2"/>
          <p:cNvSpPr/>
          <p:nvPr/>
        </p:nvSpPr>
        <p:spPr>
          <a:xfrm flipV="1">
            <a:off x="1" y="6096000"/>
            <a:ext cx="12188824"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2"/>
          <p:cNvSpPr/>
          <p:nvPr/>
        </p:nvSpPr>
        <p:spPr>
          <a:xfrm flipV="1">
            <a:off x="3" y="6158960"/>
            <a:ext cx="12188823"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7923211" y="457200"/>
            <a:ext cx="3781439" cy="3276600"/>
          </a:xfrm>
        </p:spPr>
        <p:txBody>
          <a:bodyPr anchor="b">
            <a:noAutofit/>
          </a:bodyPr>
          <a:lstStyle>
            <a:lvl1pPr algn="l">
              <a:defRPr sz="4000" b="0">
                <a:solidFill>
                  <a:schemeClr val="tx1"/>
                </a:solidFill>
              </a:defRPr>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3026" y="0"/>
            <a:ext cx="7469039" cy="6366494"/>
          </a:xfrm>
          <a:custGeom>
            <a:avLst/>
            <a:gdLst>
              <a:gd name="connsiteX0" fmla="*/ 0 w 7469039"/>
              <a:gd name="connsiteY0" fmla="*/ 0 h 6508480"/>
              <a:gd name="connsiteX1" fmla="*/ 7469039 w 7469039"/>
              <a:gd name="connsiteY1" fmla="*/ 0 h 6508480"/>
              <a:gd name="connsiteX2" fmla="*/ 7469039 w 7469039"/>
              <a:gd name="connsiteY2" fmla="*/ 6353183 h 6508480"/>
              <a:gd name="connsiteX3" fmla="*/ 6108633 w 7469039"/>
              <a:gd name="connsiteY3" fmla="*/ 6366494 h 6508480"/>
              <a:gd name="connsiteX4" fmla="*/ 3027 w 7469039"/>
              <a:gd name="connsiteY4" fmla="*/ 6096000 h 6508480"/>
              <a:gd name="connsiteX5" fmla="*/ 3027 w 7469039"/>
              <a:gd name="connsiteY5" fmla="*/ 6508480 h 6508480"/>
              <a:gd name="connsiteX6" fmla="*/ 0 w 7469039"/>
              <a:gd name="connsiteY6" fmla="*/ 0 h 6508480"/>
              <a:gd name="connsiteX0" fmla="*/ 0 w 7469039"/>
              <a:gd name="connsiteY0" fmla="*/ 0 h 6366494"/>
              <a:gd name="connsiteX1" fmla="*/ 7469039 w 7469039"/>
              <a:gd name="connsiteY1" fmla="*/ 0 h 6366494"/>
              <a:gd name="connsiteX2" fmla="*/ 7469039 w 7469039"/>
              <a:gd name="connsiteY2" fmla="*/ 6353183 h 6366494"/>
              <a:gd name="connsiteX3" fmla="*/ 6108633 w 7469039"/>
              <a:gd name="connsiteY3" fmla="*/ 6366494 h 6366494"/>
              <a:gd name="connsiteX4" fmla="*/ 3027 w 7469039"/>
              <a:gd name="connsiteY4" fmla="*/ 6096000 h 6366494"/>
              <a:gd name="connsiteX5" fmla="*/ 0 w 7469039"/>
              <a:gd name="connsiteY5" fmla="*/ 0 h 6366494"/>
              <a:gd name="connsiteX0" fmla="*/ 0 w 7469039"/>
              <a:gd name="connsiteY0" fmla="*/ 0 h 6366494"/>
              <a:gd name="connsiteX1" fmla="*/ 7469039 w 7469039"/>
              <a:gd name="connsiteY1" fmla="*/ 0 h 6366494"/>
              <a:gd name="connsiteX2" fmla="*/ 7469039 w 7469039"/>
              <a:gd name="connsiteY2" fmla="*/ 6353183 h 6366494"/>
              <a:gd name="connsiteX3" fmla="*/ 6108633 w 7469039"/>
              <a:gd name="connsiteY3" fmla="*/ 6366494 h 6366494"/>
              <a:gd name="connsiteX4" fmla="*/ 645 w 7469039"/>
              <a:gd name="connsiteY4" fmla="*/ 6096000 h 6366494"/>
              <a:gd name="connsiteX5" fmla="*/ 0 w 7469039"/>
              <a:gd name="connsiteY5" fmla="*/ 0 h 636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9039" h="6366494">
                <a:moveTo>
                  <a:pt x="0" y="0"/>
                </a:moveTo>
                <a:lnTo>
                  <a:pt x="7469039" y="0"/>
                </a:lnTo>
                <a:lnTo>
                  <a:pt x="7469039" y="6353183"/>
                </a:lnTo>
                <a:cubicBezTo>
                  <a:pt x="7022837" y="6362323"/>
                  <a:pt x="6568869" y="6366494"/>
                  <a:pt x="6108633" y="6366494"/>
                </a:cubicBezTo>
                <a:cubicBezTo>
                  <a:pt x="3867960" y="6366494"/>
                  <a:pt x="1773459" y="6267615"/>
                  <a:pt x="645" y="6096000"/>
                </a:cubicBezTo>
                <a:lnTo>
                  <a:pt x="0" y="0"/>
                </a:lnTo>
                <a:close/>
              </a:path>
            </a:pathLst>
          </a:custGeom>
          <a:noFill/>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923211" y="3962400"/>
            <a:ext cx="3781439" cy="1828800"/>
          </a:xfrm>
        </p:spPr>
        <p:txBody>
          <a:bodyPr>
            <a:normAutofit/>
          </a:bodyPr>
          <a:lstStyle>
            <a:lvl1pPr marL="0" indent="0">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bwMode="white"/>
        <p:txBody>
          <a:bodyPr/>
          <a:lstStyle>
            <a:lvl1pPr>
              <a:defRPr>
                <a:solidFill>
                  <a:schemeClr val="bg1"/>
                </a:solidFill>
              </a:defRPr>
            </a:lvl1pPr>
          </a:lstStyle>
          <a:p>
            <a:r>
              <a:rPr lang="en-US"/>
              <a:t>Add a footer</a:t>
            </a:r>
            <a:endParaRPr lang="en-US" dirty="0"/>
          </a:p>
        </p:txBody>
      </p:sp>
      <p:sp>
        <p:nvSpPr>
          <p:cNvPr id="5" name="Date Placeholder 4"/>
          <p:cNvSpPr>
            <a:spLocks noGrp="1"/>
          </p:cNvSpPr>
          <p:nvPr>
            <p:ph type="dt" sz="half" idx="10"/>
          </p:nvPr>
        </p:nvSpPr>
        <p:spPr bwMode="white"/>
        <p:txBody>
          <a:bodyPr/>
          <a:lstStyle>
            <a:lvl1pPr>
              <a:defRPr>
                <a:solidFill>
                  <a:schemeClr val="bg1"/>
                </a:solidFill>
              </a:defRPr>
            </a:lvl1pPr>
          </a:lstStyle>
          <a:p>
            <a:fld id="{14F042A8-43C1-4815-A5CF-022104463224}" type="datetimeFigureOut">
              <a:rPr lang="en-US" smtClean="0"/>
              <a:pPr/>
              <a:t>5/9/2025</a:t>
            </a:fld>
            <a:endParaRPr lang="en-US"/>
          </a:p>
        </p:txBody>
      </p:sp>
      <p:sp>
        <p:nvSpPr>
          <p:cNvPr id="7" name="Slide Number Placeholder 6"/>
          <p:cNvSpPr>
            <a:spLocks noGrp="1"/>
          </p:cNvSpPr>
          <p:nvPr>
            <p:ph type="sldNum" sz="quarter" idx="12"/>
          </p:nvPr>
        </p:nvSpPr>
        <p:spPr bwMode="white"/>
        <p:txBody>
          <a:bodyPr/>
          <a:lstStyle>
            <a:lvl1pPr>
              <a:defRPr>
                <a:solidFill>
                  <a:schemeClr val="bg1"/>
                </a:solidFill>
              </a:defRPr>
            </a:lvl1pPr>
          </a:lstStyle>
          <a:p>
            <a:fld id="{5382E9EE-A870-438B-947A-FF671DFAFC96}" type="slidenum">
              <a:rPr lang="en-US" smtClean="0"/>
              <a:pPr/>
              <a:t>‹#›</a:t>
            </a:fld>
            <a:endParaRPr lang="en-US"/>
          </a:p>
        </p:txBody>
      </p:sp>
    </p:spTree>
    <p:extLst>
      <p:ext uri="{BB962C8B-B14F-4D97-AF65-F5344CB8AC3E}">
        <p14:creationId xmlns:p14="http://schemas.microsoft.com/office/powerpoint/2010/main" val="67349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1pPr>
              <a:defRPr/>
            </a:lvl1pPr>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14F042A8-43C1-4815-A5CF-022104463224}" type="datetimeFigureOut">
              <a:rPr lang="en-US"/>
              <a:t>5/9/2025</a:t>
            </a:fld>
            <a:endParaRPr/>
          </a:p>
        </p:txBody>
      </p:sp>
      <p:sp>
        <p:nvSpPr>
          <p:cNvPr id="6" name="Slide Number Placeholder 5"/>
          <p:cNvSpPr>
            <a:spLocks noGrp="1"/>
          </p:cNvSpPr>
          <p:nvPr>
            <p:ph type="sldNum" sz="quarter" idx="12"/>
          </p:nvPr>
        </p:nvSpPr>
        <p:spPr/>
        <p:txBody>
          <a:bodyPr/>
          <a:lstStyle/>
          <a:p>
            <a:fld id="{5382E9EE-A870-438B-947A-FF671DFAFC96}" type="slidenum">
              <a:rPr/>
              <a:t>‹#›</a:t>
            </a:fld>
            <a:endParaRPr/>
          </a:p>
        </p:txBody>
      </p:sp>
    </p:spTree>
    <p:extLst>
      <p:ext uri="{BB962C8B-B14F-4D97-AF65-F5344CB8AC3E}">
        <p14:creationId xmlns:p14="http://schemas.microsoft.com/office/powerpoint/2010/main" val="625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12"/>
          <p:cNvSpPr/>
          <p:nvPr/>
        </p:nvSpPr>
        <p:spPr>
          <a:xfrm flipV="1">
            <a:off x="1" y="6096000"/>
            <a:ext cx="12188824"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12"/>
          <p:cNvSpPr/>
          <p:nvPr/>
        </p:nvSpPr>
        <p:spPr>
          <a:xfrm flipV="1">
            <a:off x="3" y="6158960"/>
            <a:ext cx="12188823"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bwMode="black">
          <a:xfrm>
            <a:off x="9294812" y="274639"/>
            <a:ext cx="1371602" cy="5897561"/>
          </a:xfrm>
        </p:spPr>
        <p:txBody>
          <a:bodyPr vert="eaVert"/>
          <a:lstStyle>
            <a:lvl1pPr>
              <a:defRPr>
                <a:solidFill>
                  <a:schemeClr val="tx1"/>
                </a:solidFil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1522413" y="274639"/>
            <a:ext cx="7619999" cy="5884321"/>
          </a:xfrm>
        </p:spPr>
        <p:txBody>
          <a:bodyPr vert="eaVert"/>
          <a:lstStyle>
            <a:lvl1pPr>
              <a:defRPr/>
            </a:lvl1pPr>
            <a:lvl5pPr>
              <a:defRPr/>
            </a:lvl5pPr>
            <a:lvl6pPr>
              <a:defRPr baseline="0"/>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bwMode="white"/>
        <p:txBody>
          <a:bodyPr/>
          <a:lstStyle>
            <a:lvl1pPr>
              <a:defRPr>
                <a:solidFill>
                  <a:schemeClr val="bg1"/>
                </a:solidFill>
              </a:defRPr>
            </a:lvl1pPr>
          </a:lstStyle>
          <a:p>
            <a:r>
              <a:rPr lang="en-US"/>
              <a:t>Add a footer</a:t>
            </a:r>
            <a:endParaRPr lang="en-US" dirty="0"/>
          </a:p>
        </p:txBody>
      </p:sp>
      <p:sp>
        <p:nvSpPr>
          <p:cNvPr id="4" name="Date Placeholder 3"/>
          <p:cNvSpPr>
            <a:spLocks noGrp="1"/>
          </p:cNvSpPr>
          <p:nvPr>
            <p:ph type="dt" sz="half" idx="10"/>
          </p:nvPr>
        </p:nvSpPr>
        <p:spPr bwMode="white"/>
        <p:txBody>
          <a:bodyPr/>
          <a:lstStyle>
            <a:lvl1pPr>
              <a:defRPr>
                <a:solidFill>
                  <a:schemeClr val="bg1"/>
                </a:solidFill>
              </a:defRPr>
            </a:lvl1pPr>
          </a:lstStyle>
          <a:p>
            <a:fld id="{14F042A8-43C1-4815-A5CF-022104463224}" type="datetimeFigureOut">
              <a:rPr lang="en-US" smtClean="0"/>
              <a:pPr/>
              <a:t>5/9/2025</a:t>
            </a:fld>
            <a:endParaRPr lang="en-US"/>
          </a:p>
        </p:txBody>
      </p:sp>
      <p:sp>
        <p:nvSpPr>
          <p:cNvPr id="6" name="Slide Number Placeholder 5"/>
          <p:cNvSpPr>
            <a:spLocks noGrp="1"/>
          </p:cNvSpPr>
          <p:nvPr>
            <p:ph type="sldNum" sz="quarter" idx="12"/>
          </p:nvPr>
        </p:nvSpPr>
        <p:spPr bwMode="white"/>
        <p:txBody>
          <a:bodyPr/>
          <a:lstStyle>
            <a:lvl1pPr>
              <a:defRPr>
                <a:solidFill>
                  <a:schemeClr val="bg1"/>
                </a:solidFill>
              </a:defRPr>
            </a:lvl1pPr>
          </a:lstStyle>
          <a:p>
            <a:fld id="{5382E9EE-A870-438B-947A-FF671DFAFC96}" type="slidenum">
              <a:rPr lang="en-US" smtClean="0"/>
              <a:pPr/>
              <a:t>‹#›</a:t>
            </a:fld>
            <a:endParaRPr lang="en-US"/>
          </a:p>
        </p:txBody>
      </p:sp>
    </p:spTree>
    <p:extLst>
      <p:ext uri="{BB962C8B-B14F-4D97-AF65-F5344CB8AC3E}">
        <p14:creationId xmlns:p14="http://schemas.microsoft.com/office/powerpoint/2010/main" val="418576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defRPr/>
            </a:lvl1pPr>
            <a:lvl5pPr>
              <a:defRPr/>
            </a:lvl5pPr>
            <a:lvl6pPr>
              <a:defRPr/>
            </a:lvl6pPr>
            <a:lvl7pPr>
              <a:defRPr/>
            </a:lvl7pPr>
            <a:lvl8pPr>
              <a:defRPr/>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14F042A8-43C1-4815-A5CF-022104463224}" type="datetimeFigureOut">
              <a:rPr lang="en-US"/>
              <a:t>5/9/2025</a:t>
            </a:fld>
            <a:endParaRPr/>
          </a:p>
        </p:txBody>
      </p:sp>
      <p:sp>
        <p:nvSpPr>
          <p:cNvPr id="6" name="Slide Number Placeholder 5"/>
          <p:cNvSpPr>
            <a:spLocks noGrp="1"/>
          </p:cNvSpPr>
          <p:nvPr>
            <p:ph type="sldNum" sz="quarter" idx="12"/>
          </p:nvPr>
        </p:nvSpPr>
        <p:spPr/>
        <p:txBody>
          <a:bodyPr/>
          <a:lstStyle/>
          <a:p>
            <a:fld id="{5382E9EE-A870-438B-947A-FF671DFAFC96}" type="slidenum">
              <a:rPr/>
              <a:t>‹#›</a:t>
            </a:fld>
            <a:endParaRPr/>
          </a:p>
        </p:txBody>
      </p:sp>
    </p:spTree>
    <p:extLst>
      <p:ext uri="{BB962C8B-B14F-4D97-AF65-F5344CB8AC3E}">
        <p14:creationId xmlns:p14="http://schemas.microsoft.com/office/powerpoint/2010/main" val="224562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hoto">
    <p:spTree>
      <p:nvGrpSpPr>
        <p:cNvPr id="1" name=""/>
        <p:cNvGrpSpPr/>
        <p:nvPr/>
      </p:nvGrpSpPr>
      <p:grpSpPr>
        <a:xfrm>
          <a:off x="0" y="0"/>
          <a:ext cx="0" cy="0"/>
          <a:chOff x="0" y="0"/>
          <a:chExt cx="0" cy="0"/>
        </a:xfrm>
      </p:grpSpPr>
      <p:sp>
        <p:nvSpPr>
          <p:cNvPr id="12" name="Rectangle 11"/>
          <p:cNvSpPr/>
          <p:nvPr/>
        </p:nvSpPr>
        <p:spPr>
          <a:xfrm flipH="1">
            <a:off x="0" y="0"/>
            <a:ext cx="12188825" cy="3245754"/>
          </a:xfrm>
          <a:custGeom>
            <a:avLst/>
            <a:gdLst/>
            <a:ahLst/>
            <a:cxnLst/>
            <a:rect l="l" t="t" r="r" b="b"/>
            <a:pathLst>
              <a:path w="12188825" h="3245754">
                <a:moveTo>
                  <a:pt x="12188825" y="0"/>
                </a:moveTo>
                <a:lnTo>
                  <a:pt x="0" y="0"/>
                </a:lnTo>
                <a:lnTo>
                  <a:pt x="1" y="2975260"/>
                </a:lnTo>
                <a:cubicBezTo>
                  <a:pt x="1772815" y="3146875"/>
                  <a:pt x="3864934" y="3245754"/>
                  <a:pt x="6105607" y="3245754"/>
                </a:cubicBezTo>
                <a:cubicBezTo>
                  <a:pt x="8336850" y="3245754"/>
                  <a:pt x="10420785" y="3147705"/>
                  <a:pt x="12188825" y="297748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12"/>
          <p:cNvSpPr/>
          <p:nvPr/>
        </p:nvSpPr>
        <p:spPr>
          <a:xfrm flipH="1" flipV="1">
            <a:off x="0" y="2975260"/>
            <a:ext cx="12188824" cy="1785092"/>
          </a:xfrm>
          <a:custGeom>
            <a:avLst/>
            <a:gdLst/>
            <a:ahLst/>
            <a:cxnLst/>
            <a:rect l="l" t="t" r="r" b="b"/>
            <a:pathLst>
              <a:path w="12188824" h="1785092">
                <a:moveTo>
                  <a:pt x="0" y="0"/>
                </a:moveTo>
                <a:lnTo>
                  <a:pt x="12188824" y="0"/>
                </a:lnTo>
                <a:lnTo>
                  <a:pt x="12188824" y="1782868"/>
                </a:lnTo>
                <a:cubicBezTo>
                  <a:pt x="10420784" y="1612647"/>
                  <a:pt x="8336849" y="1514598"/>
                  <a:pt x="6105606" y="1514598"/>
                </a:cubicBezTo>
                <a:cubicBezTo>
                  <a:pt x="3864933" y="1514598"/>
                  <a:pt x="1772814" y="1613477"/>
                  <a:pt x="0" y="178509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16"/>
          <p:cNvSpPr/>
          <p:nvPr/>
        </p:nvSpPr>
        <p:spPr>
          <a:xfrm flipH="1" flipV="1">
            <a:off x="0" y="3028586"/>
            <a:ext cx="12188825" cy="3829414"/>
          </a:xfrm>
          <a:custGeom>
            <a:avLst/>
            <a:gdLst>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25 w 12188825"/>
              <a:gd name="connsiteY10" fmla="*/ 1204082 h 3829414"/>
              <a:gd name="connsiteX11" fmla="*/ 12188825 w 12188825"/>
              <a:gd name="connsiteY11" fmla="*/ 1600200 h 3829414"/>
              <a:gd name="connsiteX12" fmla="*/ 12188825 w 12188825"/>
              <a:gd name="connsiteY12" fmla="*/ 2270882 h 3829414"/>
              <a:gd name="connsiteX13" fmla="*/ 12188819 w 12188825"/>
              <a:gd name="connsiteY13" fmla="*/ 2270882 h 3829414"/>
              <a:gd name="connsiteX14" fmla="*/ 12188819 w 12188825"/>
              <a:gd name="connsiteY14"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25 w 12188825"/>
              <a:gd name="connsiteY10" fmla="*/ 1204082 h 3829414"/>
              <a:gd name="connsiteX11" fmla="*/ 12188825 w 12188825"/>
              <a:gd name="connsiteY11" fmla="*/ 1600200 h 3829414"/>
              <a:gd name="connsiteX12" fmla="*/ 12188825 w 12188825"/>
              <a:gd name="connsiteY12" fmla="*/ 2270882 h 3829414"/>
              <a:gd name="connsiteX13" fmla="*/ 12188819 w 12188825"/>
              <a:gd name="connsiteY13"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25 w 12188825"/>
              <a:gd name="connsiteY10" fmla="*/ 1204082 h 3829414"/>
              <a:gd name="connsiteX11" fmla="*/ 12188825 w 12188825"/>
              <a:gd name="connsiteY11" fmla="*/ 1600200 h 3829414"/>
              <a:gd name="connsiteX12" fmla="*/ 12188819 w 12188825"/>
              <a:gd name="connsiteY12"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25 w 12188825"/>
              <a:gd name="connsiteY10" fmla="*/ 1204082 h 3829414"/>
              <a:gd name="connsiteX11" fmla="*/ 12188819 w 12188825"/>
              <a:gd name="connsiteY11"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1204082 h 3829414"/>
              <a:gd name="connsiteX8" fmla="*/ 1 w 12188825"/>
              <a:gd name="connsiteY8" fmla="*/ 0 h 3829414"/>
              <a:gd name="connsiteX9" fmla="*/ 12188825 w 12188825"/>
              <a:gd name="connsiteY9" fmla="*/ 0 h 3829414"/>
              <a:gd name="connsiteX10" fmla="*/ 12188819 w 12188825"/>
              <a:gd name="connsiteY10"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1600200 h 3829414"/>
              <a:gd name="connsiteX7" fmla="*/ 1 w 12188825"/>
              <a:gd name="connsiteY7" fmla="*/ 0 h 3829414"/>
              <a:gd name="connsiteX8" fmla="*/ 12188825 w 12188825"/>
              <a:gd name="connsiteY8" fmla="*/ 0 h 3829414"/>
              <a:gd name="connsiteX9" fmla="*/ 12188819 w 12188825"/>
              <a:gd name="connsiteY9"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1966082 h 3829414"/>
              <a:gd name="connsiteX6" fmla="*/ 1 w 12188825"/>
              <a:gd name="connsiteY6" fmla="*/ 0 h 3829414"/>
              <a:gd name="connsiteX7" fmla="*/ 12188825 w 12188825"/>
              <a:gd name="connsiteY7" fmla="*/ 0 h 3829414"/>
              <a:gd name="connsiteX8" fmla="*/ 12188819 w 12188825"/>
              <a:gd name="connsiteY8"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2097648 h 3829414"/>
              <a:gd name="connsiteX5" fmla="*/ 1 w 12188825"/>
              <a:gd name="connsiteY5" fmla="*/ 0 h 3829414"/>
              <a:gd name="connsiteX6" fmla="*/ 12188825 w 12188825"/>
              <a:gd name="connsiteY6" fmla="*/ 0 h 3829414"/>
              <a:gd name="connsiteX7" fmla="*/ 12188819 w 12188825"/>
              <a:gd name="connsiteY7"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0 w 12188825"/>
              <a:gd name="connsiteY3" fmla="*/ 2097648 h 3829414"/>
              <a:gd name="connsiteX4" fmla="*/ 1 w 12188825"/>
              <a:gd name="connsiteY4" fmla="*/ 0 h 3829414"/>
              <a:gd name="connsiteX5" fmla="*/ 12188825 w 12188825"/>
              <a:gd name="connsiteY5" fmla="*/ 0 h 3829414"/>
              <a:gd name="connsiteX6" fmla="*/ 12188819 w 12188825"/>
              <a:gd name="connsiteY6" fmla="*/ 3829414 h 3829414"/>
              <a:gd name="connsiteX0" fmla="*/ 12188819 w 12188825"/>
              <a:gd name="connsiteY0" fmla="*/ 3829414 h 3829414"/>
              <a:gd name="connsiteX1" fmla="*/ 6121030 w 12188825"/>
              <a:gd name="connsiteY1" fmla="*/ 3425501 h 3829414"/>
              <a:gd name="connsiteX2" fmla="*/ 0 w 12188825"/>
              <a:gd name="connsiteY2" fmla="*/ 3621385 h 3829414"/>
              <a:gd name="connsiteX3" fmla="*/ 1 w 12188825"/>
              <a:gd name="connsiteY3" fmla="*/ 0 h 3829414"/>
              <a:gd name="connsiteX4" fmla="*/ 12188825 w 12188825"/>
              <a:gd name="connsiteY4" fmla="*/ 0 h 3829414"/>
              <a:gd name="connsiteX5" fmla="*/ 12188819 w 12188825"/>
              <a:gd name="connsiteY5" fmla="*/ 3829414 h 382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3829414">
                <a:moveTo>
                  <a:pt x="12188819" y="3829414"/>
                </a:moveTo>
                <a:cubicBezTo>
                  <a:pt x="10472741" y="3611474"/>
                  <a:pt x="8380478" y="3464940"/>
                  <a:pt x="6121030" y="3425501"/>
                </a:cubicBezTo>
                <a:cubicBezTo>
                  <a:pt x="3842817" y="3385734"/>
                  <a:pt x="1730673" y="3460715"/>
                  <a:pt x="0" y="3621385"/>
                </a:cubicBezTo>
                <a:cubicBezTo>
                  <a:pt x="0" y="2414257"/>
                  <a:pt x="1" y="1207128"/>
                  <a:pt x="1" y="0"/>
                </a:cubicBezTo>
                <a:lnTo>
                  <a:pt x="12188825" y="0"/>
                </a:lnTo>
                <a:cubicBezTo>
                  <a:pt x="12188823" y="1276471"/>
                  <a:pt x="12188821" y="2552943"/>
                  <a:pt x="12188819" y="38294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3505200"/>
            <a:ext cx="9144000" cy="1908446"/>
          </a:xfrm>
        </p:spPr>
        <p:txBody>
          <a:bodyPr>
            <a:noAutofit/>
          </a:bodyPr>
          <a:lstStyle>
            <a:lvl1pPr>
              <a:lnSpc>
                <a:spcPct val="85000"/>
              </a:lnSpc>
              <a:defRPr sz="6600"/>
            </a:lvl1pPr>
          </a:lstStyle>
          <a:p>
            <a:r>
              <a:rPr lang="en-US" smtClean="0"/>
              <a:t>Click to edit Master title style</a:t>
            </a:r>
            <a:endParaRPr/>
          </a:p>
        </p:txBody>
      </p:sp>
      <p:sp>
        <p:nvSpPr>
          <p:cNvPr id="17" name="Picture Placeholder 16" descr="An empty placeholder to add an image. Click on the placeholder and select the image that you wish to add"/>
          <p:cNvSpPr>
            <a:spLocks noGrp="1"/>
          </p:cNvSpPr>
          <p:nvPr>
            <p:ph type="pic" sz="quarter" idx="13"/>
          </p:nvPr>
        </p:nvSpPr>
        <p:spPr>
          <a:xfrm>
            <a:off x="0" y="0"/>
            <a:ext cx="12188825" cy="3141318"/>
          </a:xfrm>
          <a:custGeom>
            <a:avLst/>
            <a:gdLst>
              <a:gd name="connsiteX0" fmla="*/ 0 w 12188825"/>
              <a:gd name="connsiteY0" fmla="*/ 0 h 3867150"/>
              <a:gd name="connsiteX1" fmla="*/ 12188825 w 12188825"/>
              <a:gd name="connsiteY1" fmla="*/ 0 h 3867150"/>
              <a:gd name="connsiteX2" fmla="*/ 12188825 w 12188825"/>
              <a:gd name="connsiteY2" fmla="*/ 3867150 h 3867150"/>
              <a:gd name="connsiteX3" fmla="*/ 12188824 w 12188825"/>
              <a:gd name="connsiteY3" fmla="*/ 2819066 h 3867150"/>
              <a:gd name="connsiteX4" fmla="*/ 6324758 w 12188825"/>
              <a:gd name="connsiteY4" fmla="*/ 3141318 h 3867150"/>
              <a:gd name="connsiteX5" fmla="*/ 0 w 12188825"/>
              <a:gd name="connsiteY5" fmla="*/ 2907554 h 3867150"/>
              <a:gd name="connsiteX6" fmla="*/ 0 w 12188825"/>
              <a:gd name="connsiteY6" fmla="*/ 0 h 3867150"/>
              <a:gd name="connsiteX0" fmla="*/ 0 w 12188825"/>
              <a:gd name="connsiteY0" fmla="*/ 0 h 3141318"/>
              <a:gd name="connsiteX1" fmla="*/ 12188825 w 12188825"/>
              <a:gd name="connsiteY1" fmla="*/ 0 h 3141318"/>
              <a:gd name="connsiteX2" fmla="*/ 12188824 w 12188825"/>
              <a:gd name="connsiteY2" fmla="*/ 2819066 h 3141318"/>
              <a:gd name="connsiteX3" fmla="*/ 6324758 w 12188825"/>
              <a:gd name="connsiteY3" fmla="*/ 3141318 h 3141318"/>
              <a:gd name="connsiteX4" fmla="*/ 0 w 12188825"/>
              <a:gd name="connsiteY4" fmla="*/ 2907554 h 3141318"/>
              <a:gd name="connsiteX5" fmla="*/ 0 w 12188825"/>
              <a:gd name="connsiteY5" fmla="*/ 0 h 314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3141318">
                <a:moveTo>
                  <a:pt x="0" y="0"/>
                </a:moveTo>
                <a:lnTo>
                  <a:pt x="12188825" y="0"/>
                </a:lnTo>
                <a:cubicBezTo>
                  <a:pt x="12188825" y="939689"/>
                  <a:pt x="12188824" y="1879377"/>
                  <a:pt x="12188824" y="2819066"/>
                </a:cubicBezTo>
                <a:cubicBezTo>
                  <a:pt x="10416010" y="2990681"/>
                  <a:pt x="8565431" y="3141318"/>
                  <a:pt x="6324758" y="3141318"/>
                </a:cubicBezTo>
                <a:cubicBezTo>
                  <a:pt x="4093515" y="3141318"/>
                  <a:pt x="1768040" y="3077775"/>
                  <a:pt x="0" y="2907554"/>
                </a:cubicBezTo>
                <a:lnTo>
                  <a:pt x="0" y="0"/>
                </a:lnTo>
                <a:close/>
              </a:path>
            </a:pathLst>
          </a:custGeom>
        </p:spPr>
        <p:txBody>
          <a:bodyPr tIns="457200"/>
          <a:lstStyle>
            <a:lvl1pPr marL="0" indent="0" algn="ctr">
              <a:buNone/>
              <a:defRPr/>
            </a:lvl1pPr>
          </a:lstStyle>
          <a:p>
            <a:r>
              <a:rPr lang="en-US" smtClean="0"/>
              <a:t>Click icon to add picture</a:t>
            </a:r>
            <a:endParaRPr/>
          </a:p>
        </p:txBody>
      </p:sp>
      <p:sp>
        <p:nvSpPr>
          <p:cNvPr id="3" name="Subtitle 2"/>
          <p:cNvSpPr>
            <a:spLocks noGrp="1"/>
          </p:cNvSpPr>
          <p:nvPr>
            <p:ph type="subTitle" idx="1" hasCustomPrompt="1"/>
          </p:nvPr>
        </p:nvSpPr>
        <p:spPr bwMode="white">
          <a:xfrm>
            <a:off x="1501775" y="5562600"/>
            <a:ext cx="7335837" cy="838200"/>
          </a:xfrm>
        </p:spPr>
        <p:txBody>
          <a:bodyPr/>
          <a:lstStyle>
            <a:lvl1pPr marL="0" indent="0" algn="l">
              <a:spcBef>
                <a:spcPts val="0"/>
              </a:spcBef>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Edit Master subtitle style</a:t>
            </a:r>
            <a:endParaRPr dirty="0"/>
          </a:p>
        </p:txBody>
      </p:sp>
    </p:spTree>
    <p:extLst>
      <p:ext uri="{BB962C8B-B14F-4D97-AF65-F5344CB8AC3E}">
        <p14:creationId xmlns:p14="http://schemas.microsoft.com/office/powerpoint/2010/main" val="223617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lumMod val="75000"/>
          </a:schemeClr>
        </a:solidFill>
        <a:effectLst/>
      </p:bgPr>
    </p:bg>
    <p:spTree>
      <p:nvGrpSpPr>
        <p:cNvPr id="1" name=""/>
        <p:cNvGrpSpPr/>
        <p:nvPr/>
      </p:nvGrpSpPr>
      <p:grpSpPr>
        <a:xfrm>
          <a:off x="0" y="0"/>
          <a:ext cx="0" cy="0"/>
          <a:chOff x="0" y="0"/>
          <a:chExt cx="0" cy="0"/>
        </a:xfrm>
      </p:grpSpPr>
      <p:sp>
        <p:nvSpPr>
          <p:cNvPr id="10" name="Rectangle 12"/>
          <p:cNvSpPr/>
          <p:nvPr userDrawn="1"/>
        </p:nvSpPr>
        <p:spPr>
          <a:xfrm flipH="1">
            <a:off x="2" y="789993"/>
            <a:ext cx="12188825" cy="5080598"/>
          </a:xfrm>
          <a:custGeom>
            <a:avLst/>
            <a:gdLst/>
            <a:ahLst/>
            <a:cxnLst/>
            <a:rect l="l" t="t" r="r" b="b"/>
            <a:pathLst>
              <a:path w="12188825" h="5080598">
                <a:moveTo>
                  <a:pt x="12188824" y="0"/>
                </a:moveTo>
                <a:cubicBezTo>
                  <a:pt x="10416010" y="171615"/>
                  <a:pt x="8323891" y="270494"/>
                  <a:pt x="6083218" y="270494"/>
                </a:cubicBezTo>
                <a:cubicBezTo>
                  <a:pt x="3851975" y="270494"/>
                  <a:pt x="1768040" y="172445"/>
                  <a:pt x="0" y="2224"/>
                </a:cubicBezTo>
                <a:lnTo>
                  <a:pt x="0" y="1496008"/>
                </a:lnTo>
                <a:lnTo>
                  <a:pt x="0" y="1785092"/>
                </a:lnTo>
                <a:lnTo>
                  <a:pt x="0" y="3295506"/>
                </a:lnTo>
                <a:lnTo>
                  <a:pt x="0" y="3553408"/>
                </a:lnTo>
                <a:lnTo>
                  <a:pt x="0" y="5080598"/>
                </a:lnTo>
                <a:cubicBezTo>
                  <a:pt x="1772814" y="4908983"/>
                  <a:pt x="3864933" y="4810104"/>
                  <a:pt x="6105606" y="4810104"/>
                </a:cubicBezTo>
                <a:cubicBezTo>
                  <a:pt x="8336849" y="4810104"/>
                  <a:pt x="10420784" y="4908153"/>
                  <a:pt x="12188824" y="5078374"/>
                </a:cubicBezTo>
                <a:lnTo>
                  <a:pt x="12188824" y="3553408"/>
                </a:lnTo>
                <a:lnTo>
                  <a:pt x="12188825" y="3553408"/>
                </a:lnTo>
                <a:lnTo>
                  <a:pt x="12188825" y="1496008"/>
                </a:lnTo>
                <a:lnTo>
                  <a:pt x="12188824" y="1496008"/>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5" name="Rectangle 12"/>
          <p:cNvSpPr/>
          <p:nvPr userDrawn="1"/>
        </p:nvSpPr>
        <p:spPr>
          <a:xfrm flipH="1">
            <a:off x="2" y="792217"/>
            <a:ext cx="12188825" cy="5078374"/>
          </a:xfrm>
          <a:custGeom>
            <a:avLst/>
            <a:gdLst/>
            <a:ahLst/>
            <a:cxnLst/>
            <a:rect l="l" t="t" r="r" b="b"/>
            <a:pathLst>
              <a:path w="12188825" h="5078374">
                <a:moveTo>
                  <a:pt x="0" y="0"/>
                </a:moveTo>
                <a:lnTo>
                  <a:pt x="0" y="1493784"/>
                </a:lnTo>
                <a:lnTo>
                  <a:pt x="0" y="1782868"/>
                </a:lnTo>
                <a:lnTo>
                  <a:pt x="0" y="3293282"/>
                </a:lnTo>
                <a:lnTo>
                  <a:pt x="0" y="3551184"/>
                </a:lnTo>
                <a:lnTo>
                  <a:pt x="0" y="5078374"/>
                </a:lnTo>
                <a:lnTo>
                  <a:pt x="2" y="5078374"/>
                </a:lnTo>
                <a:lnTo>
                  <a:pt x="2" y="4101849"/>
                </a:lnTo>
                <a:lnTo>
                  <a:pt x="8" y="4101849"/>
                </a:lnTo>
                <a:lnTo>
                  <a:pt x="8" y="4825486"/>
                </a:lnTo>
                <a:cubicBezTo>
                  <a:pt x="1730681" y="4664816"/>
                  <a:pt x="3842825" y="4589835"/>
                  <a:pt x="6121038" y="4629602"/>
                </a:cubicBezTo>
                <a:cubicBezTo>
                  <a:pt x="8380486" y="4669041"/>
                  <a:pt x="10472749" y="4815575"/>
                  <a:pt x="12188824" y="5033515"/>
                </a:cubicBezTo>
                <a:lnTo>
                  <a:pt x="12188824" y="3551184"/>
                </a:lnTo>
                <a:lnTo>
                  <a:pt x="12188825" y="3551184"/>
                </a:lnTo>
                <a:lnTo>
                  <a:pt x="12188825" y="1493784"/>
                </a:lnTo>
                <a:lnTo>
                  <a:pt x="12188824" y="1493784"/>
                </a:lnTo>
                <a:lnTo>
                  <a:pt x="12188824" y="254012"/>
                </a:lnTo>
                <a:cubicBezTo>
                  <a:pt x="10458154" y="414682"/>
                  <a:pt x="8346010" y="489663"/>
                  <a:pt x="6067797" y="449896"/>
                </a:cubicBezTo>
                <a:cubicBezTo>
                  <a:pt x="3808349" y="410457"/>
                  <a:pt x="1716086" y="263923"/>
                  <a:pt x="8" y="45983"/>
                </a:cubicBezTo>
                <a:lnTo>
                  <a:pt x="8" y="977649"/>
                </a:lnTo>
                <a:lnTo>
                  <a:pt x="2" y="97764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1522413" y="1371600"/>
            <a:ext cx="9144000" cy="2743200"/>
          </a:xfrm>
        </p:spPr>
        <p:txBody>
          <a:bodyPr anchor="b">
            <a:normAutofit/>
          </a:bodyPr>
          <a:lstStyle>
            <a:lvl1pPr algn="l">
              <a:lnSpc>
                <a:spcPct val="85000"/>
              </a:lnSpc>
              <a:defRPr sz="60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4" y="4267201"/>
            <a:ext cx="7315198" cy="1066800"/>
          </a:xfrm>
        </p:spPr>
        <p:txBody>
          <a:bodyPr anchor="t">
            <a:normAutofit/>
          </a:bodyPr>
          <a:lstStyle>
            <a:lvl1pPr marL="0" indent="0">
              <a:spcBef>
                <a:spcPts val="60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14F042A8-43C1-4815-A5CF-022104463224}" type="datetimeFigureOut">
              <a:rPr lang="en-US"/>
              <a:t>5/9/2025</a:t>
            </a:fld>
            <a:endParaRPr/>
          </a:p>
        </p:txBody>
      </p:sp>
      <p:sp>
        <p:nvSpPr>
          <p:cNvPr id="6" name="Slide Number Placeholder 5"/>
          <p:cNvSpPr>
            <a:spLocks noGrp="1"/>
          </p:cNvSpPr>
          <p:nvPr>
            <p:ph type="sldNum" sz="quarter" idx="12"/>
          </p:nvPr>
        </p:nvSpPr>
        <p:spPr/>
        <p:txBody>
          <a:bodyPr/>
          <a:lstStyle/>
          <a:p>
            <a:fld id="{5382E9EE-A870-438B-947A-FF671DFAFC96}" type="slidenum">
              <a:rPr/>
              <a:t>‹#›</a:t>
            </a:fld>
            <a:endParaRPr/>
          </a:p>
        </p:txBody>
      </p:sp>
    </p:spTree>
    <p:extLst>
      <p:ext uri="{BB962C8B-B14F-4D97-AF65-F5344CB8AC3E}">
        <p14:creationId xmlns:p14="http://schemas.microsoft.com/office/powerpoint/2010/main" val="257037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baseline="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49862" y="1905000"/>
            <a:ext cx="4416552" cy="42672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baseline="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4F042A8-43C1-4815-A5CF-022104463224}" type="datetimeFigureOut">
              <a:rPr lang="en-US"/>
              <a:t>5/9/2025</a:t>
            </a:fld>
            <a:endParaRPr/>
          </a:p>
        </p:txBody>
      </p:sp>
      <p:sp>
        <p:nvSpPr>
          <p:cNvPr id="7" name="Slide Number Placeholder 6"/>
          <p:cNvSpPr>
            <a:spLocks noGrp="1"/>
          </p:cNvSpPr>
          <p:nvPr>
            <p:ph type="sldNum" sz="quarter" idx="12"/>
          </p:nvPr>
        </p:nvSpPr>
        <p:spPr/>
        <p:txBody>
          <a:bodyPr/>
          <a:lstStyle/>
          <a:p>
            <a:fld id="{5382E9EE-A870-438B-947A-FF671DFAFC96}" type="slidenum">
              <a:rPr/>
              <a:t>‹#›</a:t>
            </a:fld>
            <a:endParaRPr/>
          </a:p>
        </p:txBody>
      </p:sp>
    </p:spTree>
    <p:extLst>
      <p:ext uri="{BB962C8B-B14F-4D97-AF65-F5344CB8AC3E}">
        <p14:creationId xmlns:p14="http://schemas.microsoft.com/office/powerpoint/2010/main" val="354418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685800"/>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666999"/>
            <a:ext cx="4416552" cy="35052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191754" y="1905000"/>
            <a:ext cx="4416552" cy="685800"/>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666999"/>
            <a:ext cx="4416552" cy="3505201"/>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14F042A8-43C1-4815-A5CF-022104463224}" type="datetimeFigureOut">
              <a:rPr lang="en-US"/>
              <a:t>5/9/2025</a:t>
            </a:fld>
            <a:endParaRPr/>
          </a:p>
        </p:txBody>
      </p:sp>
      <p:sp>
        <p:nvSpPr>
          <p:cNvPr id="9" name="Slide Number Placeholder 8"/>
          <p:cNvSpPr>
            <a:spLocks noGrp="1"/>
          </p:cNvSpPr>
          <p:nvPr>
            <p:ph type="sldNum" sz="quarter" idx="12"/>
          </p:nvPr>
        </p:nvSpPr>
        <p:spPr/>
        <p:txBody>
          <a:bodyPr/>
          <a:lstStyle/>
          <a:p>
            <a:fld id="{5382E9EE-A870-438B-947A-FF671DFAFC96}" type="slidenum">
              <a:rPr/>
              <a:t>‹#›</a:t>
            </a:fld>
            <a:endParaRPr/>
          </a:p>
        </p:txBody>
      </p:sp>
    </p:spTree>
    <p:extLst>
      <p:ext uri="{BB962C8B-B14F-4D97-AF65-F5344CB8AC3E}">
        <p14:creationId xmlns:p14="http://schemas.microsoft.com/office/powerpoint/2010/main" val="226610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14F042A8-43C1-4815-A5CF-022104463224}" type="datetimeFigureOut">
              <a:rPr lang="en-US"/>
              <a:t>5/9/2025</a:t>
            </a:fld>
            <a:endParaRPr/>
          </a:p>
        </p:txBody>
      </p:sp>
      <p:sp>
        <p:nvSpPr>
          <p:cNvPr id="5" name="Slide Number Placeholder 4"/>
          <p:cNvSpPr>
            <a:spLocks noGrp="1"/>
          </p:cNvSpPr>
          <p:nvPr>
            <p:ph type="sldNum" sz="quarter" idx="12"/>
          </p:nvPr>
        </p:nvSpPr>
        <p:spPr/>
        <p:txBody>
          <a:bodyPr/>
          <a:lstStyle/>
          <a:p>
            <a:fld id="{5382E9EE-A870-438B-947A-FF671DFAFC96}" type="slidenum">
              <a:rPr/>
              <a:t>‹#›</a:t>
            </a:fld>
            <a:endParaRPr/>
          </a:p>
        </p:txBody>
      </p:sp>
    </p:spTree>
    <p:extLst>
      <p:ext uri="{BB962C8B-B14F-4D97-AF65-F5344CB8AC3E}">
        <p14:creationId xmlns:p14="http://schemas.microsoft.com/office/powerpoint/2010/main" val="118338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12"/>
          <p:cNvSpPr/>
          <p:nvPr/>
        </p:nvSpPr>
        <p:spPr>
          <a:xfrm flipV="1">
            <a:off x="1" y="6096000"/>
            <a:ext cx="12188824"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12"/>
          <p:cNvSpPr/>
          <p:nvPr/>
        </p:nvSpPr>
        <p:spPr>
          <a:xfrm flipV="1">
            <a:off x="3" y="6158960"/>
            <a:ext cx="12188823"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Footer Placeholder 2"/>
          <p:cNvSpPr>
            <a:spLocks noGrp="1"/>
          </p:cNvSpPr>
          <p:nvPr>
            <p:ph type="ftr" sz="quarter" idx="11"/>
          </p:nvPr>
        </p:nvSpPr>
        <p:spPr bwMode="white"/>
        <p:txBody>
          <a:bodyPr/>
          <a:lstStyle>
            <a:lvl1pPr>
              <a:defRPr>
                <a:solidFill>
                  <a:schemeClr val="bg1"/>
                </a:solidFill>
              </a:defRPr>
            </a:lvl1pPr>
          </a:lstStyle>
          <a:p>
            <a:r>
              <a:rPr lang="en-US"/>
              <a:t>Add a footer</a:t>
            </a:r>
            <a:endParaRPr lang="en-US" dirty="0"/>
          </a:p>
        </p:txBody>
      </p:sp>
      <p:sp>
        <p:nvSpPr>
          <p:cNvPr id="2" name="Date Placeholder 1"/>
          <p:cNvSpPr>
            <a:spLocks noGrp="1"/>
          </p:cNvSpPr>
          <p:nvPr>
            <p:ph type="dt" sz="half" idx="10"/>
          </p:nvPr>
        </p:nvSpPr>
        <p:spPr bwMode="white"/>
        <p:txBody>
          <a:bodyPr/>
          <a:lstStyle>
            <a:lvl1pPr>
              <a:defRPr>
                <a:solidFill>
                  <a:schemeClr val="bg1"/>
                </a:solidFill>
              </a:defRPr>
            </a:lvl1pPr>
          </a:lstStyle>
          <a:p>
            <a:fld id="{14F042A8-43C1-4815-A5CF-022104463224}" type="datetimeFigureOut">
              <a:rPr lang="en-US" smtClean="0"/>
              <a:pPr/>
              <a:t>5/9/2025</a:t>
            </a:fld>
            <a:endParaRPr lang="en-US"/>
          </a:p>
        </p:txBody>
      </p:sp>
      <p:sp>
        <p:nvSpPr>
          <p:cNvPr id="4" name="Slide Number Placeholder 3"/>
          <p:cNvSpPr>
            <a:spLocks noGrp="1"/>
          </p:cNvSpPr>
          <p:nvPr>
            <p:ph type="sldNum" sz="quarter" idx="12"/>
          </p:nvPr>
        </p:nvSpPr>
        <p:spPr bwMode="white"/>
        <p:txBody>
          <a:bodyPr/>
          <a:lstStyle>
            <a:lvl1pPr>
              <a:defRPr>
                <a:solidFill>
                  <a:schemeClr val="bg1"/>
                </a:solidFill>
              </a:defRPr>
            </a:lvl1pPr>
          </a:lstStyle>
          <a:p>
            <a:fld id="{5382E9EE-A870-438B-947A-FF671DFAFC96}" type="slidenum">
              <a:rPr lang="en-US" smtClean="0"/>
              <a:pPr/>
              <a:t>‹#›</a:t>
            </a:fld>
            <a:endParaRPr lang="en-US"/>
          </a:p>
        </p:txBody>
      </p:sp>
    </p:spTree>
    <p:extLst>
      <p:ext uri="{BB962C8B-B14F-4D97-AF65-F5344CB8AC3E}">
        <p14:creationId xmlns:p14="http://schemas.microsoft.com/office/powerpoint/2010/main" val="287941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3" name="Rectangle 12"/>
          <p:cNvSpPr/>
          <p:nvPr/>
        </p:nvSpPr>
        <p:spPr>
          <a:xfrm>
            <a:off x="7466013" y="1"/>
            <a:ext cx="4722806" cy="6353183"/>
          </a:xfrm>
          <a:custGeom>
            <a:avLst/>
            <a:gdLst/>
            <a:ahLst/>
            <a:cxnLst/>
            <a:rect l="l" t="t" r="r" b="b"/>
            <a:pathLst>
              <a:path w="4722806" h="6353183">
                <a:moveTo>
                  <a:pt x="0" y="0"/>
                </a:moveTo>
                <a:lnTo>
                  <a:pt x="4722806" y="0"/>
                </a:lnTo>
                <a:lnTo>
                  <a:pt x="4722806" y="6098225"/>
                </a:lnTo>
                <a:cubicBezTo>
                  <a:pt x="3319459" y="6233334"/>
                  <a:pt x="1717095" y="6322975"/>
                  <a:pt x="0" y="6353183"/>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2"/>
          <p:cNvSpPr/>
          <p:nvPr/>
        </p:nvSpPr>
        <p:spPr>
          <a:xfrm flipV="1">
            <a:off x="1" y="6096000"/>
            <a:ext cx="12188824"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2"/>
          <p:cNvSpPr/>
          <p:nvPr/>
        </p:nvSpPr>
        <p:spPr>
          <a:xfrm flipV="1">
            <a:off x="3" y="6158960"/>
            <a:ext cx="12188823"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7923212" y="457200"/>
            <a:ext cx="3781439" cy="3276600"/>
          </a:xfrm>
        </p:spPr>
        <p:txBody>
          <a:bodyPr anchor="b">
            <a:noAutofit/>
          </a:bodyPr>
          <a:lstStyle>
            <a:lvl1pPr algn="l">
              <a:defRPr sz="4000" b="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608013" y="457200"/>
            <a:ext cx="6324599" cy="5334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923212" y="3962400"/>
            <a:ext cx="3781439" cy="1828800"/>
          </a:xfrm>
        </p:spPr>
        <p:txBody>
          <a:bodyPr>
            <a:normAutofit/>
          </a:bodyPr>
          <a:lstStyle>
            <a:lvl1pPr marL="0" indent="0">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bwMode="white"/>
        <p:txBody>
          <a:bodyPr/>
          <a:lstStyle>
            <a:lvl1pPr>
              <a:defRPr>
                <a:solidFill>
                  <a:schemeClr val="bg1"/>
                </a:solidFill>
              </a:defRPr>
            </a:lvl1pPr>
          </a:lstStyle>
          <a:p>
            <a:r>
              <a:rPr lang="en-US"/>
              <a:t>Add a footer</a:t>
            </a:r>
            <a:endParaRPr lang="en-US" dirty="0"/>
          </a:p>
        </p:txBody>
      </p:sp>
      <p:sp>
        <p:nvSpPr>
          <p:cNvPr id="5" name="Date Placeholder 4"/>
          <p:cNvSpPr>
            <a:spLocks noGrp="1"/>
          </p:cNvSpPr>
          <p:nvPr>
            <p:ph type="dt" sz="half" idx="10"/>
          </p:nvPr>
        </p:nvSpPr>
        <p:spPr bwMode="white"/>
        <p:txBody>
          <a:bodyPr/>
          <a:lstStyle>
            <a:lvl1pPr>
              <a:defRPr>
                <a:solidFill>
                  <a:schemeClr val="bg1"/>
                </a:solidFill>
              </a:defRPr>
            </a:lvl1pPr>
          </a:lstStyle>
          <a:p>
            <a:fld id="{14F042A8-43C1-4815-A5CF-022104463224}" type="datetimeFigureOut">
              <a:rPr lang="en-US" smtClean="0"/>
              <a:pPr/>
              <a:t>5/9/2025</a:t>
            </a:fld>
            <a:endParaRPr lang="en-US"/>
          </a:p>
        </p:txBody>
      </p:sp>
      <p:sp>
        <p:nvSpPr>
          <p:cNvPr id="7" name="Slide Number Placeholder 6"/>
          <p:cNvSpPr>
            <a:spLocks noGrp="1"/>
          </p:cNvSpPr>
          <p:nvPr>
            <p:ph type="sldNum" sz="quarter" idx="12"/>
          </p:nvPr>
        </p:nvSpPr>
        <p:spPr bwMode="white"/>
        <p:txBody>
          <a:bodyPr/>
          <a:lstStyle>
            <a:lvl1pPr>
              <a:defRPr>
                <a:solidFill>
                  <a:schemeClr val="bg1"/>
                </a:solidFill>
              </a:defRPr>
            </a:lvl1pPr>
          </a:lstStyle>
          <a:p>
            <a:fld id="{5382E9EE-A870-438B-947A-FF671DFAFC96}" type="slidenum">
              <a:rPr lang="en-US" smtClean="0"/>
              <a:pPr/>
              <a:t>‹#›</a:t>
            </a:fld>
            <a:endParaRPr lang="en-US"/>
          </a:p>
        </p:txBody>
      </p:sp>
    </p:spTree>
    <p:extLst>
      <p:ext uri="{BB962C8B-B14F-4D97-AF65-F5344CB8AC3E}">
        <p14:creationId xmlns:p14="http://schemas.microsoft.com/office/powerpoint/2010/main" val="38994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Rectangle 12"/>
          <p:cNvSpPr/>
          <p:nvPr/>
        </p:nvSpPr>
        <p:spPr>
          <a:xfrm>
            <a:off x="0" y="0"/>
            <a:ext cx="12188825" cy="1870938"/>
          </a:xfrm>
          <a:custGeom>
            <a:avLst/>
            <a:gdLst>
              <a:gd name="connsiteX0" fmla="*/ 0 w 12188825"/>
              <a:gd name="connsiteY0" fmla="*/ 0 h 1870938"/>
              <a:gd name="connsiteX1" fmla="*/ 12188825 w 12188825"/>
              <a:gd name="connsiteY1" fmla="*/ 0 h 1870938"/>
              <a:gd name="connsiteX2" fmla="*/ 12188825 w 12188825"/>
              <a:gd name="connsiteY2" fmla="*/ 85846 h 1870938"/>
              <a:gd name="connsiteX3" fmla="*/ 12188825 w 12188825"/>
              <a:gd name="connsiteY3" fmla="*/ 335280 h 1870938"/>
              <a:gd name="connsiteX4" fmla="*/ 12188825 w 12188825"/>
              <a:gd name="connsiteY4" fmla="*/ 1868714 h 1870938"/>
              <a:gd name="connsiteX5" fmla="*/ 6105607 w 12188825"/>
              <a:gd name="connsiteY5" fmla="*/ 1600444 h 1870938"/>
              <a:gd name="connsiteX6" fmla="*/ 1 w 12188825"/>
              <a:gd name="connsiteY6" fmla="*/ 1870938 h 1870938"/>
              <a:gd name="connsiteX7" fmla="*/ 1 w 12188825"/>
              <a:gd name="connsiteY7" fmla="*/ 335280 h 1870938"/>
              <a:gd name="connsiteX8" fmla="*/ 0 w 12188825"/>
              <a:gd name="connsiteY8" fmla="*/ 0 h 1870938"/>
              <a:gd name="connsiteX0" fmla="*/ 0 w 12188825"/>
              <a:gd name="connsiteY0" fmla="*/ 0 h 1870938"/>
              <a:gd name="connsiteX1" fmla="*/ 12188825 w 12188825"/>
              <a:gd name="connsiteY1" fmla="*/ 0 h 1870938"/>
              <a:gd name="connsiteX2" fmla="*/ 12188825 w 12188825"/>
              <a:gd name="connsiteY2" fmla="*/ 85846 h 1870938"/>
              <a:gd name="connsiteX3" fmla="*/ 12188825 w 12188825"/>
              <a:gd name="connsiteY3" fmla="*/ 335280 h 1870938"/>
              <a:gd name="connsiteX4" fmla="*/ 12188825 w 12188825"/>
              <a:gd name="connsiteY4" fmla="*/ 1868714 h 1870938"/>
              <a:gd name="connsiteX5" fmla="*/ 6105607 w 12188825"/>
              <a:gd name="connsiteY5" fmla="*/ 1600444 h 1870938"/>
              <a:gd name="connsiteX6" fmla="*/ 1 w 12188825"/>
              <a:gd name="connsiteY6" fmla="*/ 1870938 h 1870938"/>
              <a:gd name="connsiteX7" fmla="*/ 0 w 12188825"/>
              <a:gd name="connsiteY7" fmla="*/ 0 h 1870938"/>
              <a:gd name="connsiteX0" fmla="*/ 0 w 12188825"/>
              <a:gd name="connsiteY0" fmla="*/ 0 h 1870938"/>
              <a:gd name="connsiteX1" fmla="*/ 12188825 w 12188825"/>
              <a:gd name="connsiteY1" fmla="*/ 0 h 1870938"/>
              <a:gd name="connsiteX2" fmla="*/ 12188825 w 12188825"/>
              <a:gd name="connsiteY2" fmla="*/ 335280 h 1870938"/>
              <a:gd name="connsiteX3" fmla="*/ 12188825 w 12188825"/>
              <a:gd name="connsiteY3" fmla="*/ 1868714 h 1870938"/>
              <a:gd name="connsiteX4" fmla="*/ 6105607 w 12188825"/>
              <a:gd name="connsiteY4" fmla="*/ 1600444 h 1870938"/>
              <a:gd name="connsiteX5" fmla="*/ 1 w 12188825"/>
              <a:gd name="connsiteY5" fmla="*/ 1870938 h 1870938"/>
              <a:gd name="connsiteX6" fmla="*/ 0 w 12188825"/>
              <a:gd name="connsiteY6" fmla="*/ 0 h 1870938"/>
              <a:gd name="connsiteX0" fmla="*/ 0 w 12188825"/>
              <a:gd name="connsiteY0" fmla="*/ 0 h 1870938"/>
              <a:gd name="connsiteX1" fmla="*/ 12188825 w 12188825"/>
              <a:gd name="connsiteY1" fmla="*/ 0 h 1870938"/>
              <a:gd name="connsiteX2" fmla="*/ 12188825 w 12188825"/>
              <a:gd name="connsiteY2" fmla="*/ 1868714 h 1870938"/>
              <a:gd name="connsiteX3" fmla="*/ 6105607 w 12188825"/>
              <a:gd name="connsiteY3" fmla="*/ 1600444 h 1870938"/>
              <a:gd name="connsiteX4" fmla="*/ 1 w 12188825"/>
              <a:gd name="connsiteY4" fmla="*/ 1870938 h 1870938"/>
              <a:gd name="connsiteX5" fmla="*/ 0 w 12188825"/>
              <a:gd name="connsiteY5" fmla="*/ 0 h 18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1870938">
                <a:moveTo>
                  <a:pt x="0" y="0"/>
                </a:moveTo>
                <a:lnTo>
                  <a:pt x="12188825" y="0"/>
                </a:lnTo>
                <a:lnTo>
                  <a:pt x="12188825" y="1868714"/>
                </a:lnTo>
                <a:cubicBezTo>
                  <a:pt x="10420785" y="1698493"/>
                  <a:pt x="8336850" y="1600444"/>
                  <a:pt x="6105607" y="1600444"/>
                </a:cubicBezTo>
                <a:cubicBezTo>
                  <a:pt x="3864934" y="1600444"/>
                  <a:pt x="1772815" y="1699323"/>
                  <a:pt x="1" y="1870938"/>
                </a:cubicBezTo>
                <a:cubicBezTo>
                  <a:pt x="1" y="1247292"/>
                  <a:pt x="0" y="623646"/>
                  <a:pt x="0" y="0"/>
                </a:cubicBez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Rectangle 12"/>
          <p:cNvSpPr/>
          <p:nvPr/>
        </p:nvSpPr>
        <p:spPr>
          <a:xfrm>
            <a:off x="1" y="0"/>
            <a:ext cx="12188824" cy="1812642"/>
          </a:xfrm>
          <a:custGeom>
            <a:avLst/>
            <a:gdLst>
              <a:gd name="connsiteX0" fmla="*/ 0 w 12188824"/>
              <a:gd name="connsiteY0" fmla="*/ 0 h 1812642"/>
              <a:gd name="connsiteX1" fmla="*/ 12188824 w 12188824"/>
              <a:gd name="connsiteY1" fmla="*/ 0 h 1812642"/>
              <a:gd name="connsiteX2" fmla="*/ 12188824 w 12188824"/>
              <a:gd name="connsiteY2" fmla="*/ 1812642 h 1812642"/>
              <a:gd name="connsiteX3" fmla="*/ 6105607 w 12188824"/>
              <a:gd name="connsiteY3" fmla="*/ 1498429 h 1812642"/>
              <a:gd name="connsiteX4" fmla="*/ 1 w 12188824"/>
              <a:gd name="connsiteY4" fmla="*/ 1723203 h 1812642"/>
              <a:gd name="connsiteX5" fmla="*/ 1 w 12188824"/>
              <a:gd name="connsiteY5" fmla="*/ 187545 h 1812642"/>
              <a:gd name="connsiteX6" fmla="*/ 0 w 12188824"/>
              <a:gd name="connsiteY6" fmla="*/ 0 h 1812642"/>
              <a:gd name="connsiteX0" fmla="*/ 0 w 12188824"/>
              <a:gd name="connsiteY0" fmla="*/ 0 h 1812642"/>
              <a:gd name="connsiteX1" fmla="*/ 12188824 w 12188824"/>
              <a:gd name="connsiteY1" fmla="*/ 0 h 1812642"/>
              <a:gd name="connsiteX2" fmla="*/ 12188824 w 12188824"/>
              <a:gd name="connsiteY2" fmla="*/ 1812642 h 1812642"/>
              <a:gd name="connsiteX3" fmla="*/ 6105607 w 12188824"/>
              <a:gd name="connsiteY3" fmla="*/ 1498429 h 1812642"/>
              <a:gd name="connsiteX4" fmla="*/ 1 w 12188824"/>
              <a:gd name="connsiteY4" fmla="*/ 1723203 h 1812642"/>
              <a:gd name="connsiteX5" fmla="*/ 0 w 12188824"/>
              <a:gd name="connsiteY5" fmla="*/ 0 h 18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4" h="1812642">
                <a:moveTo>
                  <a:pt x="0" y="0"/>
                </a:moveTo>
                <a:lnTo>
                  <a:pt x="12188824" y="0"/>
                </a:lnTo>
                <a:lnTo>
                  <a:pt x="12188824" y="1812642"/>
                </a:lnTo>
                <a:cubicBezTo>
                  <a:pt x="10427038" y="1644563"/>
                  <a:pt x="8126377" y="1513957"/>
                  <a:pt x="6105607" y="1498429"/>
                </a:cubicBezTo>
                <a:cubicBezTo>
                  <a:pt x="4065906" y="1482756"/>
                  <a:pt x="1772815" y="1551588"/>
                  <a:pt x="1" y="1723203"/>
                </a:cubicBezTo>
                <a:cubicBezTo>
                  <a:pt x="1" y="1148802"/>
                  <a:pt x="0" y="574401"/>
                  <a:pt x="0" y="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7"/>
          <p:cNvSpPr/>
          <p:nvPr/>
        </p:nvSpPr>
        <p:spPr bwMode="hidden">
          <a:xfrm>
            <a:off x="1" y="6354411"/>
            <a:ext cx="12188824" cy="503589"/>
          </a:xfrm>
          <a:custGeom>
            <a:avLst/>
            <a:gdLst/>
            <a:ahLst/>
            <a:cxnLst/>
            <a:rect l="l" t="t" r="r" b="b"/>
            <a:pathLst>
              <a:path w="12188824" h="503589">
                <a:moveTo>
                  <a:pt x="6105606" y="0"/>
                </a:moveTo>
                <a:cubicBezTo>
                  <a:pt x="8336849" y="0"/>
                  <a:pt x="10420784" y="98049"/>
                  <a:pt x="12188824" y="268270"/>
                </a:cubicBezTo>
                <a:lnTo>
                  <a:pt x="12188824" y="503589"/>
                </a:lnTo>
                <a:lnTo>
                  <a:pt x="0" y="503589"/>
                </a:lnTo>
                <a:lnTo>
                  <a:pt x="0" y="270494"/>
                </a:lnTo>
                <a:cubicBezTo>
                  <a:pt x="1772814" y="98879"/>
                  <a:pt x="3864933" y="0"/>
                  <a:pt x="6105606" y="0"/>
                </a:cubicBezTo>
                <a:close/>
              </a:path>
            </a:pathLst>
          </a:cu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bwMode="white">
          <a:xfrm>
            <a:off x="1522414" y="274638"/>
            <a:ext cx="9144000" cy="10969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1525138" y="6518274"/>
            <a:ext cx="5864674" cy="320676"/>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7618412" y="6518274"/>
            <a:ext cx="1676400" cy="320676"/>
          </a:xfrm>
          <a:prstGeom prst="rect">
            <a:avLst/>
          </a:prstGeom>
        </p:spPr>
        <p:txBody>
          <a:bodyPr vert="horz" lIns="91440" tIns="45720" rIns="91440" bIns="45720" rtlCol="0" anchor="ctr"/>
          <a:lstStyle>
            <a:lvl1pPr algn="r">
              <a:defRPr sz="1100">
                <a:solidFill>
                  <a:schemeClr val="tx1"/>
                </a:solidFill>
              </a:defRPr>
            </a:lvl1pPr>
          </a:lstStyle>
          <a:p>
            <a:fld id="{14F042A8-43C1-4815-A5CF-022104463224}" type="datetimeFigureOut">
              <a:rPr lang="en-US" smtClean="0"/>
              <a:pPr/>
              <a:t>5/9/2025</a:t>
            </a:fld>
            <a:endParaRPr lang="en-US"/>
          </a:p>
        </p:txBody>
      </p:sp>
      <p:sp>
        <p:nvSpPr>
          <p:cNvPr id="6" name="Slide Number Placeholder 5"/>
          <p:cNvSpPr>
            <a:spLocks noGrp="1"/>
          </p:cNvSpPr>
          <p:nvPr>
            <p:ph type="sldNum" sz="quarter" idx="4"/>
          </p:nvPr>
        </p:nvSpPr>
        <p:spPr>
          <a:xfrm>
            <a:off x="9523412" y="6518274"/>
            <a:ext cx="1143002" cy="320676"/>
          </a:xfrm>
          <a:prstGeom prst="rect">
            <a:avLst/>
          </a:prstGeom>
        </p:spPr>
        <p:txBody>
          <a:bodyPr vert="horz" lIns="91440" tIns="45720" rIns="91440" bIns="45720" rtlCol="0" anchor="ctr"/>
          <a:lstStyle>
            <a:lvl1pPr algn="r">
              <a:defRPr sz="1100">
                <a:solidFill>
                  <a:schemeClr val="tx1"/>
                </a:solidFill>
              </a:defRPr>
            </a:lvl1pPr>
          </a:lstStyle>
          <a:p>
            <a:fld id="{5382E9EE-A870-438B-947A-FF671DFAFC96}" type="slidenum">
              <a:rPr lang="en-US" smtClean="0"/>
              <a:pPr/>
              <a:t>‹#›</a:t>
            </a:fld>
            <a:endParaRPr lang="en-US"/>
          </a:p>
        </p:txBody>
      </p:sp>
    </p:spTree>
    <p:extLst>
      <p:ext uri="{BB962C8B-B14F-4D97-AF65-F5344CB8AC3E}">
        <p14:creationId xmlns:p14="http://schemas.microsoft.com/office/powerpoint/2010/main" val="4248769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1000"/>
        </a:spcBef>
        <a:buSzPct val="90000"/>
        <a:buFont typeface="Arial"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SzPct val="100000"/>
        <a:buFont typeface="Arial" pitchFamily="34" charset="0"/>
        <a:buChar char="▪"/>
        <a:defRPr sz="1600" kern="1200">
          <a:solidFill>
            <a:schemeClr val="tx1"/>
          </a:solidFill>
          <a:latin typeface="+mn-lt"/>
          <a:ea typeface="+mn-ea"/>
          <a:cs typeface="+mn-cs"/>
        </a:defRPr>
      </a:lvl3pPr>
      <a:lvl4pPr marL="86868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5pPr>
      <a:lvl6pPr marL="12344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41732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7pPr>
      <a:lvl8pPr marL="160020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178308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2" Type="http://schemas.openxmlformats.org/officeDocument/2006/relationships/image" Target="../media/image58.jf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f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4000" b="1" dirty="0"/>
              <a:t>DEPARTMENT OF </a:t>
            </a:r>
            <a:r>
              <a:rPr lang="en-US" sz="4000" b="1" dirty="0" smtClean="0"/>
              <a:t>MUSIC</a:t>
            </a:r>
            <a:br>
              <a:rPr lang="en-US" sz="4000" b="1" dirty="0" smtClean="0"/>
            </a:br>
            <a:r>
              <a:rPr lang="en-US" sz="4000" b="1" dirty="0" smtClean="0"/>
              <a:t> </a:t>
            </a:r>
            <a:r>
              <a:rPr lang="en-US" sz="4000" b="1" dirty="0"/>
              <a:t>BHARATI COLLEGE</a:t>
            </a:r>
            <a:r>
              <a:rPr lang="en-US" sz="4000" dirty="0"/>
              <a:t/>
            </a:r>
            <a:br>
              <a:rPr lang="en-US" sz="4000" dirty="0"/>
            </a:br>
            <a:r>
              <a:rPr lang="en-US" sz="4000" dirty="0"/>
              <a:t>UNIVERSITY OF DELHI</a:t>
            </a:r>
          </a:p>
        </p:txBody>
      </p:sp>
      <p:pic>
        <p:nvPicPr>
          <p:cNvPr id="10" name="Picture Placeholder 9" descr="Piano keys"/>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 b="3"/>
          <a:stretch>
            <a:fillRect/>
          </a:stretch>
        </p:blipFill>
        <p:spPr/>
      </p:pic>
      <p:sp>
        <p:nvSpPr>
          <p:cNvPr id="3" name="Subtitle 2"/>
          <p:cNvSpPr>
            <a:spLocks noGrp="1"/>
          </p:cNvSpPr>
          <p:nvPr>
            <p:ph type="subTitle" idx="1"/>
          </p:nvPr>
        </p:nvSpPr>
        <p:spPr>
          <a:xfrm>
            <a:off x="4418012" y="5566319"/>
            <a:ext cx="7335837" cy="838200"/>
          </a:xfrm>
        </p:spPr>
        <p:txBody>
          <a:bodyPr>
            <a:normAutofit lnSpcReduction="10000"/>
          </a:bodyPr>
          <a:lstStyle/>
          <a:p>
            <a:pPr algn="r"/>
            <a:r>
              <a:rPr lang="en-US" b="1" dirty="0">
                <a:solidFill>
                  <a:srgbClr val="FFFF00"/>
                </a:solidFill>
              </a:rPr>
              <a:t>UNDER THE GUIDANCE OF</a:t>
            </a:r>
          </a:p>
          <a:p>
            <a:pPr algn="r"/>
            <a:r>
              <a:rPr lang="en-US" b="1" dirty="0">
                <a:solidFill>
                  <a:srgbClr val="FFFF00"/>
                </a:solidFill>
              </a:rPr>
              <a:t>DR. AMIT </a:t>
            </a:r>
            <a:r>
              <a:rPr lang="en-US" b="1" dirty="0" smtClean="0">
                <a:solidFill>
                  <a:srgbClr val="FFFF00"/>
                </a:solidFill>
              </a:rPr>
              <a:t>SINGH, TIC (2024-25)</a:t>
            </a:r>
            <a:endParaRPr lang="en-US" b="1" dirty="0">
              <a:solidFill>
                <a:srgbClr val="FFFF00"/>
              </a:solidFill>
            </a:endParaRPr>
          </a:p>
          <a:p>
            <a:pPr algn="r"/>
            <a:r>
              <a:rPr lang="en-US" b="1" dirty="0">
                <a:solidFill>
                  <a:srgbClr val="FFFF00"/>
                </a:solidFill>
              </a:rPr>
              <a:t>DR. SARITA PATHAK YAJURVEDI</a:t>
            </a:r>
          </a:p>
        </p:txBody>
      </p:sp>
      <p:pic>
        <p:nvPicPr>
          <p:cNvPr id="6" name="Picture 5"/>
          <p:cNvPicPr/>
          <p:nvPr/>
        </p:nvPicPr>
        <p:blipFill rotWithShape="1">
          <a:blip r:embed="rId3">
            <a:extLst>
              <a:ext uri="{28A0092B-C50C-407E-A947-70E740481C1C}">
                <a14:useLocalDpi xmlns:a14="http://schemas.microsoft.com/office/drawing/2010/main" val="0"/>
              </a:ext>
            </a:extLst>
          </a:blip>
          <a:srcRect l="3793" t="3877" r="3448" b="6960"/>
          <a:stretch/>
        </p:blipFill>
        <p:spPr bwMode="auto">
          <a:xfrm>
            <a:off x="9599612" y="152400"/>
            <a:ext cx="1944052" cy="1804278"/>
          </a:xfrm>
          <a:prstGeom prst="rect">
            <a:avLst/>
          </a:prstGeom>
          <a:ln>
            <a:noFill/>
          </a:ln>
          <a:effectLst>
            <a:glow rad="101600">
              <a:schemeClr val="accent4">
                <a:satMod val="175000"/>
                <a:alpha val="40000"/>
              </a:schemeClr>
            </a:glow>
          </a:effectLst>
          <a:extLst>
            <a:ext uri="{53640926-AAD7-44D8-BBD7-CCE9431645EC}">
              <a14:shadowObscured xmlns:a14="http://schemas.microsoft.com/office/drawing/2010/main"/>
            </a:ext>
          </a:extLst>
        </p:spPr>
      </p:pic>
      <p:sp>
        <p:nvSpPr>
          <p:cNvPr id="4" name="Rectangle 3"/>
          <p:cNvSpPr/>
          <p:nvPr/>
        </p:nvSpPr>
        <p:spPr>
          <a:xfrm>
            <a:off x="2055812" y="2425001"/>
            <a:ext cx="7161212" cy="476669"/>
          </a:xfrm>
          <a:prstGeom prst="rect">
            <a:avLst/>
          </a:prstGeom>
          <a:solidFill>
            <a:schemeClr val="bg1"/>
          </a:solidFill>
        </p:spPr>
        <p:txBody>
          <a:bodyPr wrap="square">
            <a:spAutoFit/>
          </a:bodyPr>
          <a:lstStyle/>
          <a:p>
            <a:pPr marL="1594485" marR="1364615" algn="ctr">
              <a:lnSpc>
                <a:spcPct val="157000"/>
              </a:lnSpc>
              <a:spcBef>
                <a:spcPts val="60"/>
              </a:spcBef>
              <a:spcAft>
                <a:spcPts val="0"/>
              </a:spcAft>
            </a:pPr>
            <a:r>
              <a:rPr lang="en-US" b="1" spc="-40" dirty="0">
                <a:solidFill>
                  <a:srgbClr val="C00000"/>
                </a:solidFill>
                <a:latin typeface="Verdana" panose="020B0604030504040204" pitchFamily="34" charset="0"/>
                <a:ea typeface="Calibri" panose="020F0502020204030204" pitchFamily="34" charset="0"/>
              </a:rPr>
              <a:t>ANNUAL</a:t>
            </a:r>
            <a:r>
              <a:rPr lang="en-US" b="1" spc="-95" dirty="0">
                <a:solidFill>
                  <a:srgbClr val="C00000"/>
                </a:solidFill>
                <a:latin typeface="Verdana" panose="020B0604030504040204" pitchFamily="34" charset="0"/>
                <a:ea typeface="Calibri" panose="020F0502020204030204" pitchFamily="34" charset="0"/>
              </a:rPr>
              <a:t> </a:t>
            </a:r>
            <a:r>
              <a:rPr lang="en-US" b="1" spc="-40" dirty="0">
                <a:solidFill>
                  <a:srgbClr val="C00000"/>
                </a:solidFill>
                <a:latin typeface="Verdana" panose="020B0604030504040204" pitchFamily="34" charset="0"/>
                <a:ea typeface="Calibri" panose="020F0502020204030204" pitchFamily="34" charset="0"/>
              </a:rPr>
              <a:t>REPORT</a:t>
            </a:r>
            <a:r>
              <a:rPr lang="en-US" b="1" spc="-120" dirty="0">
                <a:solidFill>
                  <a:srgbClr val="C00000"/>
                </a:solidFill>
                <a:latin typeface="Verdana" panose="020B0604030504040204" pitchFamily="34" charset="0"/>
                <a:ea typeface="Calibri" panose="020F0502020204030204" pitchFamily="34" charset="0"/>
              </a:rPr>
              <a:t> </a:t>
            </a:r>
            <a:r>
              <a:rPr lang="en-US" b="1" spc="-10" dirty="0">
                <a:solidFill>
                  <a:srgbClr val="C00000"/>
                </a:solidFill>
                <a:latin typeface="Verdana" panose="020B0604030504040204" pitchFamily="34" charset="0"/>
                <a:ea typeface="Calibri" panose="020F0502020204030204" pitchFamily="34" charset="0"/>
              </a:rPr>
              <a:t>2024-2025</a:t>
            </a:r>
            <a:endParaRPr lang="en-US" sz="1000" b="1" dirty="0">
              <a:effectLst/>
              <a:latin typeface="Calibri" panose="020F0502020204030204" pitchFamily="34" charset="0"/>
              <a:ea typeface="Calibri" panose="020F050202020403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12" y="228600"/>
            <a:ext cx="2608326" cy="1600200"/>
          </a:xfrm>
          <a:prstGeom prst="rect">
            <a:avLst/>
          </a:prstGeom>
          <a:effectLst>
            <a:glow rad="2286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134942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Image 7"/>
          <p:cNvPicPr/>
          <p:nvPr/>
        </p:nvPicPr>
        <p:blipFill>
          <a:blip r:embed="rId2" cstate="print">
            <a:extLst>
              <a:ext uri="{28A0092B-C50C-407E-A947-70E740481C1C}">
                <a14:useLocalDpi xmlns:a14="http://schemas.microsoft.com/office/drawing/2010/main" val="0"/>
              </a:ext>
            </a:extLst>
          </a:blip>
          <a:stretch>
            <a:fillRect/>
          </a:stretch>
        </p:blipFill>
        <p:spPr>
          <a:xfrm>
            <a:off x="3046412" y="1828800"/>
            <a:ext cx="5410200" cy="4876800"/>
          </a:xfrm>
          <a:prstGeom prst="rect">
            <a:avLst/>
          </a:prstGeom>
        </p:spPr>
      </p:pic>
    </p:spTree>
    <p:extLst>
      <p:ext uri="{BB962C8B-B14F-4D97-AF65-F5344CB8AC3E}">
        <p14:creationId xmlns:p14="http://schemas.microsoft.com/office/powerpoint/2010/main" val="328358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609" t="17677" b="10028"/>
          <a:stretch/>
        </p:blipFill>
        <p:spPr bwMode="auto">
          <a:xfrm>
            <a:off x="3498532" y="1996440"/>
            <a:ext cx="8463280" cy="4861560"/>
          </a:xfrm>
          <a:prstGeom prst="rect">
            <a:avLst/>
          </a:prstGeom>
          <a:ln>
            <a:noFill/>
          </a:ln>
          <a:extLst>
            <a:ext uri="{53640926-AAD7-44D8-BBD7-CCE9431645EC}">
              <a14:shadowObscured xmlns:a14="http://schemas.microsoft.com/office/drawing/2010/main"/>
            </a:ext>
          </a:extLst>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0" y="1876774"/>
            <a:ext cx="3571875" cy="4981226"/>
          </a:xfrm>
          <a:prstGeom prst="rect">
            <a:avLst/>
          </a:prstGeom>
        </p:spPr>
      </p:pic>
    </p:spTree>
    <p:extLst>
      <p:ext uri="{BB962C8B-B14F-4D97-AF65-F5344CB8AC3E}">
        <p14:creationId xmlns:p14="http://schemas.microsoft.com/office/powerpoint/2010/main" val="191926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30188" y="3482796"/>
            <a:ext cx="4800600" cy="3362325"/>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884612" y="1646238"/>
            <a:ext cx="8286526" cy="5221421"/>
          </a:xfrm>
          <a:prstGeom prst="rect">
            <a:avLst/>
          </a:prstGeom>
        </p:spPr>
      </p:pic>
    </p:spTree>
    <p:extLst>
      <p:ext uri="{BB962C8B-B14F-4D97-AF65-F5344CB8AC3E}">
        <p14:creationId xmlns:p14="http://schemas.microsoft.com/office/powerpoint/2010/main" val="82881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6629" t="4986" b="7082"/>
          <a:stretch/>
        </p:blipFill>
        <p:spPr bwMode="auto">
          <a:xfrm>
            <a:off x="1903412" y="1828800"/>
            <a:ext cx="7848600" cy="5029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484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611312" y="1752599"/>
            <a:ext cx="7454900" cy="5038725"/>
          </a:xfrm>
          <a:prstGeom prst="rect">
            <a:avLst/>
          </a:prstGeom>
        </p:spPr>
      </p:pic>
    </p:spTree>
    <p:extLst>
      <p:ext uri="{BB962C8B-B14F-4D97-AF65-F5344CB8AC3E}">
        <p14:creationId xmlns:p14="http://schemas.microsoft.com/office/powerpoint/2010/main" val="208984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055812" y="2044655"/>
            <a:ext cx="7302500" cy="4810125"/>
          </a:xfrm>
          <a:prstGeom prst="rect">
            <a:avLst/>
          </a:prstGeom>
        </p:spPr>
      </p:pic>
    </p:spTree>
    <p:extLst>
      <p:ext uri="{BB962C8B-B14F-4D97-AF65-F5344CB8AC3E}">
        <p14:creationId xmlns:p14="http://schemas.microsoft.com/office/powerpoint/2010/main" val="345402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l="3400" t="7025" r="7536" b="6856"/>
          <a:stretch/>
        </p:blipFill>
        <p:spPr bwMode="auto">
          <a:xfrm>
            <a:off x="1903412" y="1905000"/>
            <a:ext cx="7391400" cy="4876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865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513012" y="1905000"/>
            <a:ext cx="6769100" cy="4657725"/>
          </a:xfrm>
          <a:prstGeom prst="rect">
            <a:avLst/>
          </a:prstGeom>
        </p:spPr>
      </p:pic>
    </p:spTree>
    <p:extLst>
      <p:ext uri="{BB962C8B-B14F-4D97-AF65-F5344CB8AC3E}">
        <p14:creationId xmlns:p14="http://schemas.microsoft.com/office/powerpoint/2010/main" val="330946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11756" t="4301" b="46237"/>
          <a:stretch/>
        </p:blipFill>
        <p:spPr bwMode="auto">
          <a:xfrm>
            <a:off x="0" y="1886755"/>
            <a:ext cx="4690110" cy="350520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t="30368" r="4476" b="24986"/>
          <a:stretch/>
        </p:blipFill>
        <p:spPr bwMode="auto">
          <a:xfrm>
            <a:off x="2589212" y="1897486"/>
            <a:ext cx="9406429" cy="38937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707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Saraswati</a:t>
            </a:r>
            <a:r>
              <a:rPr lang="en-US" sz="4400" b="1" dirty="0"/>
              <a:t> </a:t>
            </a:r>
            <a:r>
              <a:rPr lang="en-US" sz="4400" b="1" dirty="0" err="1"/>
              <a:t>Pooja</a:t>
            </a:r>
            <a:r>
              <a:rPr lang="en-US" sz="4400" b="1" dirty="0"/>
              <a:t> (</a:t>
            </a:r>
            <a:r>
              <a:rPr lang="en-US" sz="4400" b="1" dirty="0" err="1"/>
              <a:t>Basant</a:t>
            </a:r>
            <a:r>
              <a:rPr lang="en-US" sz="4400" b="1" dirty="0"/>
              <a:t> </a:t>
            </a:r>
            <a:r>
              <a:rPr lang="en-US" sz="4400" b="1" dirty="0" err="1"/>
              <a:t>Panchami</a:t>
            </a:r>
            <a:r>
              <a:rPr lang="en-US" sz="4400" b="1" dirty="0"/>
              <a:t>)</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608012" y="1905000"/>
            <a:ext cx="10744199" cy="4247317"/>
          </a:xfrm>
          <a:prstGeom prst="rect">
            <a:avLst/>
          </a:prstGeom>
        </p:spPr>
        <p:txBody>
          <a:bodyPr wrap="square">
            <a:spAutoFit/>
          </a:bodyPr>
          <a:lstStyle/>
          <a:p>
            <a:r>
              <a:rPr lang="en-US" b="1" dirty="0" err="1">
                <a:latin typeface="Times New Roman" panose="02020603050405020304" pitchFamily="18" charset="0"/>
                <a:ea typeface="Times New Roman" panose="02020603050405020304" pitchFamily="18" charset="0"/>
              </a:rPr>
              <a:t>Basant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Panchami</a:t>
            </a:r>
            <a:r>
              <a:rPr lang="en-US" b="1" dirty="0">
                <a:latin typeface="Times New Roman" panose="02020603050405020304" pitchFamily="18" charset="0"/>
                <a:ea typeface="Times New Roman" panose="02020603050405020304" pitchFamily="18" charset="0"/>
              </a:rPr>
              <a:t> Celebration – Department of Music</a:t>
            </a:r>
            <a:r>
              <a:rPr lang="en-US" dirty="0">
                <a:latin typeface="Times New Roman" panose="02020603050405020304" pitchFamily="18" charset="0"/>
                <a:ea typeface="Times New Roman" panose="02020603050405020304" pitchFamily="18" charset="0"/>
              </a:rPr>
              <a:t/>
            </a:r>
            <a:br>
              <a:rPr lang="en-US" dirty="0">
                <a:latin typeface="Times New Roman" panose="02020603050405020304" pitchFamily="18" charset="0"/>
                <a:ea typeface="Times New Roman" panose="02020603050405020304" pitchFamily="18" charset="0"/>
              </a:rPr>
            </a:br>
            <a:r>
              <a:rPr lang="en-US" b="1" dirty="0">
                <a:latin typeface="Times New Roman" panose="02020603050405020304" pitchFamily="18" charset="0"/>
                <a:ea typeface="Times New Roman" panose="02020603050405020304" pitchFamily="18" charset="0"/>
              </a:rPr>
              <a:t>Date: 3rd February 2025</a:t>
            </a:r>
            <a:endParaRPr lang="en-US" sz="1600"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Times New Roman" panose="02020603050405020304" pitchFamily="18" charset="0"/>
              </a:rPr>
              <a:t>The Department of Music celebrated </a:t>
            </a:r>
            <a:r>
              <a:rPr lang="en-US" b="1" dirty="0" err="1">
                <a:latin typeface="Times New Roman" panose="02020603050405020304" pitchFamily="18" charset="0"/>
                <a:ea typeface="Times New Roman" panose="02020603050405020304" pitchFamily="18" charset="0"/>
              </a:rPr>
              <a:t>Basant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Panchami</a:t>
            </a:r>
            <a:r>
              <a:rPr lang="en-US" dirty="0">
                <a:latin typeface="Times New Roman" panose="02020603050405020304" pitchFamily="18" charset="0"/>
                <a:ea typeface="Times New Roman" panose="02020603050405020304" pitchFamily="18" charset="0"/>
              </a:rPr>
              <a:t> on </a:t>
            </a:r>
            <a:r>
              <a:rPr lang="en-US" b="1" dirty="0">
                <a:latin typeface="Times New Roman" panose="02020603050405020304" pitchFamily="18" charset="0"/>
                <a:ea typeface="Times New Roman" panose="02020603050405020304" pitchFamily="18" charset="0"/>
              </a:rPr>
              <a:t>3rd February 2025</a:t>
            </a:r>
            <a:r>
              <a:rPr lang="en-US" dirty="0">
                <a:latin typeface="Times New Roman" panose="02020603050405020304" pitchFamily="18" charset="0"/>
                <a:ea typeface="Times New Roman" panose="02020603050405020304" pitchFamily="18" charset="0"/>
              </a:rPr>
              <a:t> with great devotion and cultural fervor. This vibrant festival marks the end of winter and welcomes the arrival of spring. It is dedicated to </a:t>
            </a:r>
            <a:r>
              <a:rPr lang="en-US" b="1" dirty="0">
                <a:latin typeface="Times New Roman" panose="02020603050405020304" pitchFamily="18" charset="0"/>
                <a:ea typeface="Times New Roman" panose="02020603050405020304" pitchFamily="18" charset="0"/>
              </a:rPr>
              <a:t>Goddess </a:t>
            </a:r>
            <a:r>
              <a:rPr lang="en-US" b="1" dirty="0" err="1">
                <a:latin typeface="Times New Roman" panose="02020603050405020304" pitchFamily="18" charset="0"/>
                <a:ea typeface="Times New Roman" panose="02020603050405020304" pitchFamily="18" charset="0"/>
              </a:rPr>
              <a:t>Saraswati</a:t>
            </a:r>
            <a:r>
              <a:rPr lang="en-US" dirty="0">
                <a:latin typeface="Times New Roman" panose="02020603050405020304" pitchFamily="18" charset="0"/>
                <a:ea typeface="Times New Roman" panose="02020603050405020304" pitchFamily="18" charset="0"/>
              </a:rPr>
              <a:t>, the divine symbol of knowledge, wisdom, and the fine arts. The color </a:t>
            </a:r>
            <a:r>
              <a:rPr lang="en-US" b="1" dirty="0">
                <a:latin typeface="Times New Roman" panose="02020603050405020304" pitchFamily="18" charset="0"/>
                <a:ea typeface="Times New Roman" panose="02020603050405020304" pitchFamily="18" charset="0"/>
              </a:rPr>
              <a:t>yellow</a:t>
            </a:r>
            <a:r>
              <a:rPr lang="en-US" dirty="0">
                <a:latin typeface="Times New Roman" panose="02020603050405020304" pitchFamily="18" charset="0"/>
                <a:ea typeface="Times New Roman" panose="02020603050405020304" pitchFamily="18" charset="0"/>
              </a:rPr>
              <a:t>, representing joy, prosperity, and positivity, was the theme of the day.</a:t>
            </a:r>
            <a:endParaRPr lang="en-US" sz="1600"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Times New Roman" panose="02020603050405020304" pitchFamily="18" charset="0"/>
              </a:rPr>
              <a:t>The venue was beautifully decorated with bright flowers and colorful drapes, creating an uplifting and festive ambiance. The </a:t>
            </a:r>
            <a:r>
              <a:rPr lang="en-US" b="1" dirty="0" err="1">
                <a:latin typeface="Times New Roman" panose="02020603050405020304" pitchFamily="18" charset="0"/>
                <a:ea typeface="Times New Roman" panose="02020603050405020304" pitchFamily="18" charset="0"/>
              </a:rPr>
              <a:t>Saraswati</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Mandir</a:t>
            </a:r>
            <a:r>
              <a:rPr lang="en-US" dirty="0">
                <a:latin typeface="Times New Roman" panose="02020603050405020304" pitchFamily="18" charset="0"/>
                <a:ea typeface="Times New Roman" panose="02020603050405020304" pitchFamily="18" charset="0"/>
              </a:rPr>
              <a:t> was adorned with garlands, and fruits were offered during the ceremonial </a:t>
            </a:r>
            <a:r>
              <a:rPr lang="en-US" b="1" dirty="0" err="1">
                <a:latin typeface="Times New Roman" panose="02020603050405020304" pitchFamily="18" charset="0"/>
                <a:ea typeface="Times New Roman" panose="02020603050405020304" pitchFamily="18" charset="0"/>
              </a:rPr>
              <a:t>pooja</a:t>
            </a:r>
            <a:r>
              <a:rPr lang="en-US" dirty="0">
                <a:latin typeface="Times New Roman" panose="02020603050405020304" pitchFamily="18" charset="0"/>
                <a:ea typeface="Times New Roman" panose="02020603050405020304" pitchFamily="18" charset="0"/>
              </a:rPr>
              <a:t>. The celebration began with a prayer, invoking the blessings of Goddess </a:t>
            </a:r>
            <a:r>
              <a:rPr lang="en-US" dirty="0" err="1">
                <a:latin typeface="Times New Roman" panose="02020603050405020304" pitchFamily="18" charset="0"/>
                <a:ea typeface="Times New Roman" panose="02020603050405020304" pitchFamily="18" charset="0"/>
              </a:rPr>
              <a:t>Saraswati</a:t>
            </a:r>
            <a:r>
              <a:rPr lang="en-US" dirty="0">
                <a:latin typeface="Times New Roman" panose="02020603050405020304" pitchFamily="18" charset="0"/>
                <a:ea typeface="Times New Roman" panose="02020603050405020304" pitchFamily="18" charset="0"/>
              </a:rPr>
              <a:t>.</a:t>
            </a:r>
            <a:endParaRPr lang="en-US" sz="1600"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Times New Roman" panose="02020603050405020304" pitchFamily="18" charset="0"/>
              </a:rPr>
              <a:t>The event was graced by the presence of </a:t>
            </a:r>
            <a:r>
              <a:rPr lang="en-US" b="1" dirty="0">
                <a:latin typeface="Times New Roman" panose="02020603050405020304" pitchFamily="18" charset="0"/>
                <a:ea typeface="Times New Roman" panose="02020603050405020304" pitchFamily="18" charset="0"/>
              </a:rPr>
              <a:t>Principal Professor </a:t>
            </a:r>
            <a:r>
              <a:rPr lang="en-US" b="1" dirty="0" err="1">
                <a:latin typeface="Times New Roman" panose="02020603050405020304" pitchFamily="18" charset="0"/>
                <a:ea typeface="Times New Roman" panose="02020603050405020304" pitchFamily="18" charset="0"/>
              </a:rPr>
              <a:t>Saloni</a:t>
            </a:r>
            <a:r>
              <a:rPr lang="en-US" b="1" dirty="0">
                <a:latin typeface="Times New Roman" panose="02020603050405020304" pitchFamily="18" charset="0"/>
                <a:ea typeface="Times New Roman" panose="02020603050405020304" pitchFamily="18" charset="0"/>
              </a:rPr>
              <a:t> Gupta</a:t>
            </a:r>
            <a:r>
              <a:rPr lang="en-US" dirty="0">
                <a:latin typeface="Times New Roman" panose="02020603050405020304" pitchFamily="18" charset="0"/>
                <a:ea typeface="Times New Roman" panose="02020603050405020304" pitchFamily="18" charset="0"/>
              </a:rPr>
              <a:t> and faculty members from various departments. The highlight of the day was a series of </a:t>
            </a:r>
            <a:r>
              <a:rPr lang="en-US" b="1" dirty="0">
                <a:latin typeface="Times New Roman" panose="02020603050405020304" pitchFamily="18" charset="0"/>
                <a:ea typeface="Times New Roman" panose="02020603050405020304" pitchFamily="18" charset="0"/>
              </a:rPr>
              <a:t>soul-stirring performances</a:t>
            </a:r>
            <a:r>
              <a:rPr lang="en-US" dirty="0">
                <a:latin typeface="Times New Roman" panose="02020603050405020304" pitchFamily="18" charset="0"/>
                <a:ea typeface="Times New Roman" panose="02020603050405020304" pitchFamily="18" charset="0"/>
              </a:rPr>
              <a:t> by students of the Department of Music. Through </a:t>
            </a:r>
            <a:r>
              <a:rPr lang="en-US" b="1" dirty="0">
                <a:latin typeface="Times New Roman" panose="02020603050405020304" pitchFamily="18" charset="0"/>
                <a:ea typeface="Times New Roman" panose="02020603050405020304" pitchFamily="18" charset="0"/>
              </a:rPr>
              <a:t>melodious ragas</a:t>
            </a: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rhythmic compositions</a:t>
            </a:r>
            <a:r>
              <a:rPr lang="en-US" dirty="0">
                <a:latin typeface="Times New Roman" panose="02020603050405020304" pitchFamily="18" charset="0"/>
                <a:ea typeface="Times New Roman" panose="02020603050405020304" pitchFamily="18" charset="0"/>
              </a:rPr>
              <a:t>, and </a:t>
            </a:r>
            <a:r>
              <a:rPr lang="en-US" b="1" dirty="0">
                <a:latin typeface="Times New Roman" panose="02020603050405020304" pitchFamily="18" charset="0"/>
                <a:ea typeface="Times New Roman" panose="02020603050405020304" pitchFamily="18" charset="0"/>
              </a:rPr>
              <a:t>graceful vocals</a:t>
            </a:r>
            <a:r>
              <a:rPr lang="en-US" dirty="0">
                <a:latin typeface="Times New Roman" panose="02020603050405020304" pitchFamily="18" charset="0"/>
                <a:ea typeface="Times New Roman" panose="02020603050405020304" pitchFamily="18" charset="0"/>
              </a:rPr>
              <a:t>, students showcased the </a:t>
            </a:r>
            <a:r>
              <a:rPr lang="en-US" b="1" dirty="0">
                <a:latin typeface="Times New Roman" panose="02020603050405020304" pitchFamily="18" charset="0"/>
                <a:ea typeface="Times New Roman" panose="02020603050405020304" pitchFamily="18" charset="0"/>
              </a:rPr>
              <a:t>richness, depth, and elegance</a:t>
            </a:r>
            <a:r>
              <a:rPr lang="en-US" dirty="0">
                <a:latin typeface="Times New Roman" panose="02020603050405020304" pitchFamily="18" charset="0"/>
                <a:ea typeface="Times New Roman" panose="02020603050405020304" pitchFamily="18" charset="0"/>
              </a:rPr>
              <a:t> of </a:t>
            </a:r>
            <a:r>
              <a:rPr lang="en-US" b="1" dirty="0">
                <a:latin typeface="Times New Roman" panose="02020603050405020304" pitchFamily="18" charset="0"/>
                <a:ea typeface="Times New Roman" panose="02020603050405020304" pitchFamily="18" charset="0"/>
              </a:rPr>
              <a:t>Indian Classical Music</a:t>
            </a:r>
            <a:r>
              <a:rPr lang="en-US" dirty="0">
                <a:latin typeface="Times New Roman" panose="02020603050405020304" pitchFamily="18" charset="0"/>
                <a:ea typeface="Times New Roman" panose="02020603050405020304" pitchFamily="18" charset="0"/>
              </a:rPr>
              <a:t>.</a:t>
            </a:r>
            <a:endParaRPr lang="en-US" sz="1600"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Times New Roman" panose="02020603050405020304" pitchFamily="18" charset="0"/>
              </a:rPr>
              <a:t>The event concluded with the </a:t>
            </a:r>
            <a:r>
              <a:rPr lang="en-US" b="1" dirty="0">
                <a:latin typeface="Times New Roman" panose="02020603050405020304" pitchFamily="18" charset="0"/>
                <a:ea typeface="Times New Roman" panose="02020603050405020304" pitchFamily="18" charset="0"/>
              </a:rPr>
              <a:t>distribution of </a:t>
            </a:r>
            <a:r>
              <a:rPr lang="en-US" b="1" dirty="0" err="1">
                <a:latin typeface="Times New Roman" panose="02020603050405020304" pitchFamily="18" charset="0"/>
                <a:ea typeface="Times New Roman" panose="02020603050405020304" pitchFamily="18" charset="0"/>
              </a:rPr>
              <a:t>prasad</a:t>
            </a:r>
            <a:r>
              <a:rPr lang="en-US" dirty="0">
                <a:latin typeface="Times New Roman" panose="02020603050405020304" pitchFamily="18" charset="0"/>
                <a:ea typeface="Times New Roman" panose="02020603050405020304" pitchFamily="18" charset="0"/>
              </a:rPr>
              <a:t> and a </a:t>
            </a:r>
            <a:r>
              <a:rPr lang="en-US" b="1" dirty="0">
                <a:latin typeface="Times New Roman" panose="02020603050405020304" pitchFamily="18" charset="0"/>
                <a:ea typeface="Times New Roman" panose="02020603050405020304" pitchFamily="18" charset="0"/>
              </a:rPr>
              <a:t>vote of thanks</a:t>
            </a:r>
            <a:r>
              <a:rPr lang="en-US" dirty="0">
                <a:latin typeface="Times New Roman" panose="02020603050405020304" pitchFamily="18" charset="0"/>
                <a:ea typeface="Times New Roman" panose="02020603050405020304" pitchFamily="18" charset="0"/>
              </a:rPr>
              <a:t> by the host. It was a truly </a:t>
            </a:r>
            <a:r>
              <a:rPr lang="en-US" b="1" dirty="0">
                <a:latin typeface="Times New Roman" panose="02020603050405020304" pitchFamily="18" charset="0"/>
                <a:ea typeface="Times New Roman" panose="02020603050405020304" pitchFamily="18" charset="0"/>
              </a:rPr>
              <a:t>enlightening and harmonious</a:t>
            </a:r>
            <a:r>
              <a:rPr lang="en-US" dirty="0">
                <a:latin typeface="Times New Roman" panose="02020603050405020304" pitchFamily="18" charset="0"/>
                <a:ea typeface="Times New Roman" panose="02020603050405020304" pitchFamily="18" charset="0"/>
              </a:rPr>
              <a:t> celebration of tradition, learning, and music.</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7449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CLASS REPRESENTATION</a:t>
            </a:r>
          </a:p>
        </p:txBody>
      </p:sp>
      <p:pic>
        <p:nvPicPr>
          <p:cNvPr id="49" name="Content Placeholder 48"/>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139825" y="3898863"/>
            <a:ext cx="11049000" cy="2985095"/>
          </a:xfrm>
          <a:prstGeom prst="rect">
            <a:avLst/>
          </a:prstGeom>
        </p:spPr>
      </p:pic>
      <p:pic>
        <p:nvPicPr>
          <p:cNvPr id="50" name="Picture 49"/>
          <p:cNvPicPr/>
          <p:nvPr/>
        </p:nvPicPr>
        <p:blipFill>
          <a:blip r:embed="rId3">
            <a:extLst>
              <a:ext uri="{28A0092B-C50C-407E-A947-70E740481C1C}">
                <a14:useLocalDpi xmlns:a14="http://schemas.microsoft.com/office/drawing/2010/main" val="0"/>
              </a:ext>
            </a:extLst>
          </a:blip>
          <a:stretch>
            <a:fillRect/>
          </a:stretch>
        </p:blipFill>
        <p:spPr>
          <a:xfrm>
            <a:off x="6306185" y="1371600"/>
            <a:ext cx="5882640" cy="270446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8010" y="1301220"/>
            <a:ext cx="5058175" cy="2845223"/>
          </a:xfrm>
          <a:prstGeom prst="rect">
            <a:avLst/>
          </a:prstGeom>
        </p:spPr>
      </p:pic>
    </p:spTree>
    <p:extLst>
      <p:ext uri="{BB962C8B-B14F-4D97-AF65-F5344CB8AC3E}">
        <p14:creationId xmlns:p14="http://schemas.microsoft.com/office/powerpoint/2010/main" val="5872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LECTURE-CUM-PERFORMANCE </a:t>
            </a:r>
            <a:r>
              <a:rPr lang="hi-IN" sz="4400" b="1" dirty="0" smtClean="0"/>
              <a:t/>
            </a:r>
            <a:br>
              <a:rPr lang="hi-IN" sz="4400" b="1" dirty="0" smtClean="0"/>
            </a:br>
            <a:r>
              <a:rPr lang="en-US" sz="4400" b="1" dirty="0" smtClean="0"/>
              <a:t>ON </a:t>
            </a:r>
            <a:r>
              <a:rPr lang="en-US" sz="4400" b="1" dirty="0"/>
              <a:t>Dhrupad Style of Singing</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2" y="2133600"/>
            <a:ext cx="11658600" cy="4247317"/>
          </a:xfrm>
          <a:prstGeom prst="rect">
            <a:avLst/>
          </a:prstGeom>
        </p:spPr>
        <p:txBody>
          <a:bodyPr wrap="square">
            <a:spAutoFit/>
          </a:bodyPr>
          <a:lstStyle/>
          <a:p>
            <a:pPr algn="just"/>
            <a:r>
              <a:rPr lang="en-US" dirty="0">
                <a:latin typeface="Calibri" panose="020F0502020204030204" pitchFamily="34" charset="0"/>
                <a:ea typeface="Calibri" panose="020F0502020204030204" pitchFamily="34" charset="0"/>
              </a:rPr>
              <a:t>The Department of Music, </a:t>
            </a:r>
            <a:r>
              <a:rPr lang="en-US" dirty="0" err="1">
                <a:latin typeface="Calibri" panose="020F0502020204030204" pitchFamily="34" charset="0"/>
                <a:ea typeface="Calibri" panose="020F0502020204030204" pitchFamily="34" charset="0"/>
              </a:rPr>
              <a:t>Bharati</a:t>
            </a:r>
            <a:r>
              <a:rPr lang="en-US" dirty="0">
                <a:latin typeface="Calibri" panose="020F0502020204030204" pitchFamily="34" charset="0"/>
                <a:ea typeface="Calibri" panose="020F0502020204030204" pitchFamily="34" charset="0"/>
              </a:rPr>
              <a:t> College, University of Delhi, organized a highly enriching Lecture Demonstration on the Dhrupad style of singing on 3rd April 2025 at 11:30 AM in the Music Room (Auditorium Building). The session was conducted by the esteemed Pt. Ram </a:t>
            </a:r>
            <a:r>
              <a:rPr lang="en-US" dirty="0" err="1">
                <a:latin typeface="Calibri" panose="020F0502020204030204" pitchFamily="34" charset="0"/>
                <a:ea typeface="Calibri" panose="020F0502020204030204" pitchFamily="34" charset="0"/>
              </a:rPr>
              <a:t>ji</a:t>
            </a:r>
            <a:r>
              <a:rPr lang="en-US" dirty="0">
                <a:latin typeface="Calibri" panose="020F0502020204030204" pitchFamily="34" charset="0"/>
                <a:ea typeface="Calibri" panose="020F0502020204030204" pitchFamily="34" charset="0"/>
              </a:rPr>
              <a:t> Mishra, a renowned classical vocalist known for his expertise in the Dhrupad tradition.</a:t>
            </a:r>
            <a:endParaRPr lang="en-US" sz="1600" dirty="0">
              <a:latin typeface="Calibri" panose="020F0502020204030204" pitchFamily="34" charset="0"/>
              <a:ea typeface="Calibri" panose="020F0502020204030204" pitchFamily="34" charset="0"/>
            </a:endParaRPr>
          </a:p>
          <a:p>
            <a:pPr algn="just"/>
            <a:r>
              <a:rPr lang="en-US" dirty="0">
                <a:latin typeface="Calibri" panose="020F0502020204030204" pitchFamily="34"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pPr algn="just"/>
            <a:r>
              <a:rPr lang="en-US" dirty="0">
                <a:latin typeface="Calibri" panose="020F0502020204030204" pitchFamily="34" charset="0"/>
                <a:ea typeface="Calibri" panose="020F0502020204030204" pitchFamily="34" charset="0"/>
              </a:rPr>
              <a:t>The event was graced by our respected Principal, Prof. </a:t>
            </a:r>
            <a:r>
              <a:rPr lang="en-US" dirty="0" err="1">
                <a:latin typeface="Calibri" panose="020F0502020204030204" pitchFamily="34" charset="0"/>
                <a:ea typeface="Calibri" panose="020F0502020204030204" pitchFamily="34" charset="0"/>
              </a:rPr>
              <a:t>Saloni</a:t>
            </a:r>
            <a:r>
              <a:rPr lang="en-US" dirty="0">
                <a:latin typeface="Calibri" panose="020F0502020204030204" pitchFamily="34" charset="0"/>
                <a:ea typeface="Calibri" panose="020F0502020204030204" pitchFamily="34" charset="0"/>
              </a:rPr>
              <a:t> Gupta, whose presence encouraged and inspired the students and faculty alike. The demonstration offered a deep insight into the nuances of the ancient and meditative Dhrupad style, enriching the students' understanding of classical music beyond theoretical knowledge.</a:t>
            </a:r>
            <a:endParaRPr lang="en-US" sz="1600" dirty="0">
              <a:latin typeface="Calibri" panose="020F0502020204030204" pitchFamily="34" charset="0"/>
              <a:ea typeface="Calibri" panose="020F0502020204030204" pitchFamily="34" charset="0"/>
            </a:endParaRPr>
          </a:p>
          <a:p>
            <a:pPr algn="just"/>
            <a:r>
              <a:rPr lang="en-US" dirty="0">
                <a:latin typeface="Calibri" panose="020F0502020204030204" pitchFamily="34"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pPr algn="just"/>
            <a:r>
              <a:rPr lang="en-US" dirty="0">
                <a:latin typeface="Calibri" panose="020F0502020204030204" pitchFamily="34" charset="0"/>
                <a:ea typeface="Calibri" panose="020F0502020204030204" pitchFamily="34" charset="0"/>
              </a:rPr>
              <a:t>As the Teacher-in-Charge and Convener, Dr. Amit Singh, along with Co-Convener Dr. </a:t>
            </a:r>
            <a:r>
              <a:rPr lang="en-US" dirty="0" err="1">
                <a:latin typeface="Calibri" panose="020F0502020204030204" pitchFamily="34" charset="0"/>
                <a:ea typeface="Calibri" panose="020F0502020204030204" pitchFamily="34" charset="0"/>
              </a:rPr>
              <a:t>Sarita</a:t>
            </a:r>
            <a:r>
              <a:rPr lang="en-US" dirty="0">
                <a:latin typeface="Calibri" panose="020F0502020204030204" pitchFamily="34" charset="0"/>
                <a:ea typeface="Calibri" panose="020F0502020204030204" pitchFamily="34" charset="0"/>
              </a:rPr>
              <a:t> Pathak </a:t>
            </a:r>
            <a:r>
              <a:rPr lang="en-US" dirty="0" err="1">
                <a:latin typeface="Calibri" panose="020F0502020204030204" pitchFamily="34" charset="0"/>
                <a:ea typeface="Calibri" panose="020F0502020204030204" pitchFamily="34" charset="0"/>
              </a:rPr>
              <a:t>Yajurvedi</a:t>
            </a:r>
            <a:r>
              <a:rPr lang="en-US" dirty="0">
                <a:latin typeface="Calibri" panose="020F0502020204030204" pitchFamily="34" charset="0"/>
                <a:ea typeface="Calibri" panose="020F0502020204030204" pitchFamily="34" charset="0"/>
              </a:rPr>
              <a:t>, facilitated the smooth execution of the event. Their dedicated coordination ensured active participation and engagement from students.</a:t>
            </a:r>
            <a:endParaRPr lang="en-US" sz="1600" dirty="0">
              <a:latin typeface="Calibri" panose="020F0502020204030204" pitchFamily="34" charset="0"/>
              <a:ea typeface="Calibri" panose="020F0502020204030204" pitchFamily="34" charset="0"/>
            </a:endParaRPr>
          </a:p>
          <a:p>
            <a:pPr algn="just"/>
            <a:r>
              <a:rPr lang="en-US" dirty="0">
                <a:latin typeface="Calibri" panose="020F0502020204030204" pitchFamily="34"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pPr algn="just"/>
            <a:r>
              <a:rPr lang="en-US" dirty="0">
                <a:latin typeface="Calibri" panose="020F0502020204030204" pitchFamily="34" charset="0"/>
                <a:ea typeface="Calibri" panose="020F0502020204030204" pitchFamily="34" charset="0"/>
              </a:rPr>
              <a:t>The session had a significant impact on the students, igniting their interest in traditional music forms and motivating them to explore and preserve classical Indian music. The interactive demonstration provided a rare opportunity for students to learn directly from a maestro, leaving them inspired and more culturally rooted in their musical journey.</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3523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LECTURE-CUM-PERFORMANCE </a:t>
            </a:r>
            <a:r>
              <a:rPr lang="hi-IN" sz="4400" b="1" dirty="0"/>
              <a:t/>
            </a:r>
            <a:br>
              <a:rPr lang="hi-IN" sz="4400" b="1" dirty="0"/>
            </a:br>
            <a:r>
              <a:rPr lang="en-US" sz="4400" b="1" dirty="0"/>
              <a:t>ON Dhrupad Style of Singing</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3808412" y="1646238"/>
            <a:ext cx="4267200" cy="5211762"/>
          </a:xfrm>
          <a:prstGeom prst="rect">
            <a:avLst/>
          </a:prstGeom>
        </p:spPr>
      </p:pic>
    </p:spTree>
    <p:extLst>
      <p:ext uri="{BB962C8B-B14F-4D97-AF65-F5344CB8AC3E}">
        <p14:creationId xmlns:p14="http://schemas.microsoft.com/office/powerpoint/2010/main" val="1922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LECTURE-CUM-PERFORMANCE </a:t>
            </a:r>
            <a:r>
              <a:rPr lang="hi-IN" sz="4400" b="1" dirty="0"/>
              <a:t/>
            </a:r>
            <a:br>
              <a:rPr lang="hi-IN" sz="4400" b="1" dirty="0"/>
            </a:br>
            <a:r>
              <a:rPr lang="en-US" sz="4400" b="1" dirty="0"/>
              <a:t>ON Dhrupad Style of Singing</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t="18559" b="10699"/>
          <a:stretch/>
        </p:blipFill>
        <p:spPr>
          <a:xfrm>
            <a:off x="3640455" y="1646238"/>
            <a:ext cx="4739957" cy="5211762"/>
          </a:xfrm>
          <a:prstGeom prst="rect">
            <a:avLst/>
          </a:prstGeom>
        </p:spPr>
      </p:pic>
    </p:spTree>
    <p:extLst>
      <p:ext uri="{BB962C8B-B14F-4D97-AF65-F5344CB8AC3E}">
        <p14:creationId xmlns:p14="http://schemas.microsoft.com/office/powerpoint/2010/main" val="37816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LECTURE-CUM-PERFORMANCE </a:t>
            </a:r>
            <a:r>
              <a:rPr lang="hi-IN" sz="4400" b="1" dirty="0"/>
              <a:t/>
            </a:r>
            <a:br>
              <a:rPr lang="hi-IN" sz="4400" b="1" dirty="0"/>
            </a:br>
            <a:r>
              <a:rPr lang="en-US" sz="4400" b="1" dirty="0"/>
              <a:t>ON Dhrupad Style of Singing</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817812" y="2057400"/>
            <a:ext cx="6400800" cy="4615498"/>
          </a:xfrm>
          <a:prstGeom prst="rect">
            <a:avLst/>
          </a:prstGeom>
        </p:spPr>
      </p:pic>
    </p:spTree>
    <p:extLst>
      <p:ext uri="{BB962C8B-B14F-4D97-AF65-F5344CB8AC3E}">
        <p14:creationId xmlns:p14="http://schemas.microsoft.com/office/powerpoint/2010/main" val="136900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LECTURE-CUM-PERFORMANCE </a:t>
            </a:r>
            <a:r>
              <a:rPr lang="hi-IN" sz="4400" b="1" dirty="0"/>
              <a:t/>
            </a:r>
            <a:br>
              <a:rPr lang="hi-IN" sz="4400" b="1" dirty="0"/>
            </a:br>
            <a:r>
              <a:rPr lang="en-US" sz="4400" b="1" dirty="0"/>
              <a:t>ON Dhrupad Style of Singing</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t="17685" b="22926"/>
          <a:stretch/>
        </p:blipFill>
        <p:spPr>
          <a:xfrm>
            <a:off x="2812415" y="1905000"/>
            <a:ext cx="6406198" cy="4884738"/>
          </a:xfrm>
          <a:prstGeom prst="rect">
            <a:avLst/>
          </a:prstGeom>
        </p:spPr>
      </p:pic>
    </p:spTree>
    <p:extLst>
      <p:ext uri="{BB962C8B-B14F-4D97-AF65-F5344CB8AC3E}">
        <p14:creationId xmlns:p14="http://schemas.microsoft.com/office/powerpoint/2010/main" val="36159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LECTURE-CUM-PERFORMANCE </a:t>
            </a:r>
            <a:r>
              <a:rPr lang="hi-IN" sz="4400" b="1" dirty="0"/>
              <a:t/>
            </a:r>
            <a:br>
              <a:rPr lang="hi-IN" sz="4400" b="1" dirty="0"/>
            </a:br>
            <a:r>
              <a:rPr lang="en-US" sz="4400" b="1" dirty="0"/>
              <a:t>ON Dhrupad Style of Singing</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t="22053" b="15939"/>
          <a:stretch/>
        </p:blipFill>
        <p:spPr>
          <a:xfrm>
            <a:off x="3656012" y="1665288"/>
            <a:ext cx="4648200" cy="4914900"/>
          </a:xfrm>
          <a:prstGeom prst="rect">
            <a:avLst/>
          </a:prstGeom>
        </p:spPr>
      </p:pic>
    </p:spTree>
    <p:extLst>
      <p:ext uri="{BB962C8B-B14F-4D97-AF65-F5344CB8AC3E}">
        <p14:creationId xmlns:p14="http://schemas.microsoft.com/office/powerpoint/2010/main" val="269988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LECTURE-CUM-PERFORMANCE </a:t>
            </a:r>
            <a:r>
              <a:rPr lang="hi-IN" sz="4400" b="1" dirty="0"/>
              <a:t/>
            </a:r>
            <a:br>
              <a:rPr lang="hi-IN" sz="4400" b="1" dirty="0"/>
            </a:br>
            <a:r>
              <a:rPr lang="en-US" sz="4400" b="1" dirty="0"/>
              <a:t>ON Dhrupad Style of Singing</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551112" y="1905000"/>
            <a:ext cx="6972300" cy="4953000"/>
          </a:xfrm>
          <a:prstGeom prst="rect">
            <a:avLst/>
          </a:prstGeom>
        </p:spPr>
      </p:pic>
    </p:spTree>
    <p:extLst>
      <p:ext uri="{BB962C8B-B14F-4D97-AF65-F5344CB8AC3E}">
        <p14:creationId xmlns:p14="http://schemas.microsoft.com/office/powerpoint/2010/main" val="188476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LECTURE-CUM-PERFORMANCE </a:t>
            </a:r>
            <a:r>
              <a:rPr lang="hi-IN" sz="4400" b="1" dirty="0"/>
              <a:t/>
            </a:r>
            <a:br>
              <a:rPr lang="hi-IN" sz="4400" b="1" dirty="0"/>
            </a:br>
            <a:r>
              <a:rPr lang="en-US" sz="4400" b="1" dirty="0"/>
              <a:t>ON Dhrupad Style of Singing</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t="44760"/>
          <a:stretch/>
        </p:blipFill>
        <p:spPr>
          <a:xfrm>
            <a:off x="2360612" y="1828800"/>
            <a:ext cx="6543675" cy="4819650"/>
          </a:xfrm>
          <a:prstGeom prst="rect">
            <a:avLst/>
          </a:prstGeom>
        </p:spPr>
      </p:pic>
    </p:spTree>
    <p:extLst>
      <p:ext uri="{BB962C8B-B14F-4D97-AF65-F5344CB8AC3E}">
        <p14:creationId xmlns:p14="http://schemas.microsoft.com/office/powerpoint/2010/main" val="224118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 on Research Methodology </a:t>
            </a:r>
            <a:r>
              <a:rPr lang="hi-IN" sz="4400" b="1" dirty="0" smtClean="0"/>
              <a:t/>
            </a:r>
            <a:br>
              <a:rPr lang="hi-IN" sz="4400" b="1" dirty="0" smtClean="0"/>
            </a:br>
            <a:r>
              <a:rPr lang="en-US" sz="4400" b="1" dirty="0" smtClean="0"/>
              <a:t>in </a:t>
            </a:r>
            <a:r>
              <a:rPr lang="en-US" sz="4400" b="1" dirty="0"/>
              <a:t>Indian Music</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265612" y="1646238"/>
            <a:ext cx="3352800" cy="5059362"/>
          </a:xfrm>
          <a:prstGeom prst="rect">
            <a:avLst/>
          </a:prstGeom>
        </p:spPr>
      </p:pic>
    </p:spTree>
    <p:extLst>
      <p:ext uri="{BB962C8B-B14F-4D97-AF65-F5344CB8AC3E}">
        <p14:creationId xmlns:p14="http://schemas.microsoft.com/office/powerpoint/2010/main" val="70099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 on Research Methodology </a:t>
            </a:r>
            <a:r>
              <a:rPr lang="hi-IN" sz="4400" b="1" dirty="0" smtClean="0"/>
              <a:t/>
            </a:r>
            <a:br>
              <a:rPr lang="hi-IN" sz="4400" b="1" dirty="0" smtClean="0"/>
            </a:br>
            <a:r>
              <a:rPr lang="en-US" sz="4400" b="1" dirty="0" smtClean="0"/>
              <a:t>in </a:t>
            </a:r>
            <a:r>
              <a:rPr lang="en-US" sz="4400" b="1" dirty="0"/>
              <a:t>Indian Music</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741612" y="1905000"/>
            <a:ext cx="6477000" cy="4705350"/>
          </a:xfrm>
          <a:prstGeom prst="rect">
            <a:avLst/>
          </a:prstGeom>
        </p:spPr>
      </p:pic>
    </p:spTree>
    <p:extLst>
      <p:ext uri="{BB962C8B-B14F-4D97-AF65-F5344CB8AC3E}">
        <p14:creationId xmlns:p14="http://schemas.microsoft.com/office/powerpoint/2010/main" val="56840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CLASS REPRESENTATION</a:t>
            </a:r>
          </a:p>
        </p:txBody>
      </p:sp>
      <p:sp>
        <p:nvSpPr>
          <p:cNvPr id="14" name="Content Placeholder 13"/>
          <p:cNvSpPr>
            <a:spLocks noGrp="1"/>
          </p:cNvSpPr>
          <p:nvPr>
            <p:ph idx="1"/>
          </p:nvPr>
        </p:nvSpPr>
        <p:spPr>
          <a:xfrm>
            <a:off x="455612" y="1905000"/>
            <a:ext cx="11049000" cy="4267200"/>
          </a:xfrm>
        </p:spPr>
        <p:txBody>
          <a:bodyPr>
            <a:noAutofit/>
          </a:bodyPr>
          <a:lstStyle/>
          <a:p>
            <a:pPr algn="just"/>
            <a:r>
              <a:rPr lang="en-US" sz="1800" dirty="0"/>
              <a:t>The music classes at </a:t>
            </a:r>
            <a:r>
              <a:rPr lang="en-US" sz="1800" dirty="0" err="1"/>
              <a:t>Bharati</a:t>
            </a:r>
            <a:r>
              <a:rPr lang="en-US" sz="1800" dirty="0"/>
              <a:t> College are held in the music room of the auditorium building. These classes are designed to help students learn both in groups and individually. The Department of Music believes in giving students a complete learning experience that includes vocal training, use of musical instruments, and a deeper understanding of Indian classical music.</a:t>
            </a:r>
          </a:p>
          <a:p>
            <a:pPr algn="just"/>
            <a:r>
              <a:rPr lang="en-US" sz="1800" dirty="0"/>
              <a:t>During regular class sessions, students sit together and practice their vocals. They are often accompanied by Indian classical instruments such as the </a:t>
            </a:r>
            <a:r>
              <a:rPr lang="en-US" sz="1800" b="1" dirty="0" err="1"/>
              <a:t>Tanpura</a:t>
            </a:r>
            <a:r>
              <a:rPr lang="en-US" sz="1800" dirty="0"/>
              <a:t>, </a:t>
            </a:r>
            <a:r>
              <a:rPr lang="en-US" sz="1800" b="1" dirty="0" err="1"/>
              <a:t>Tabla</a:t>
            </a:r>
            <a:r>
              <a:rPr lang="en-US" sz="1800" dirty="0"/>
              <a:t>, and </a:t>
            </a:r>
            <a:r>
              <a:rPr lang="en-US" sz="1800" b="1" dirty="0"/>
              <a:t>Harmonium</a:t>
            </a:r>
            <a:r>
              <a:rPr lang="en-US" sz="1800" dirty="0"/>
              <a:t>. These instruments help students learn the correct pitch, rhythm, and coordination. The professors guide the students throughout the class, helping them improve their techniques, fix their mistakes, and motivate them to do better. The learning environment is peaceful and focused, allowing students to enjoy and absorb the music fully.</a:t>
            </a:r>
          </a:p>
          <a:p>
            <a:pPr algn="just"/>
            <a:r>
              <a:rPr lang="en-US" sz="1800" dirty="0"/>
              <a:t>Along with group practice, </a:t>
            </a:r>
            <a:r>
              <a:rPr lang="en-US" sz="1800" b="1" dirty="0"/>
              <a:t>solo practice</a:t>
            </a:r>
            <a:r>
              <a:rPr lang="en-US" sz="1800" dirty="0"/>
              <a:t> is also a key part of the classes. Each student is given time and space to practice on their own using the instruments. Solo practice allows students to concentrate better, understand their strengths and weaknesses, and develop their musical skills in a personal way. This helps students grow more confident and perform better in both internal and external evaluations</a:t>
            </a:r>
            <a:r>
              <a:rPr lang="en-US" sz="1800" dirty="0" smtClean="0"/>
              <a:t>.</a:t>
            </a:r>
            <a:endParaRPr lang="en-US" sz="1800" dirty="0"/>
          </a:p>
        </p:txBody>
      </p:sp>
    </p:spTree>
    <p:extLst>
      <p:ext uri="{BB962C8B-B14F-4D97-AF65-F5344CB8AC3E}">
        <p14:creationId xmlns:p14="http://schemas.microsoft.com/office/powerpoint/2010/main" val="187976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 on Research Methodology </a:t>
            </a:r>
            <a:r>
              <a:rPr lang="hi-IN" sz="4400" b="1" dirty="0" smtClean="0"/>
              <a:t/>
            </a:r>
            <a:br>
              <a:rPr lang="hi-IN" sz="4400" b="1" dirty="0" smtClean="0"/>
            </a:br>
            <a:r>
              <a:rPr lang="en-US" sz="4400" b="1" dirty="0" smtClean="0"/>
              <a:t>in </a:t>
            </a:r>
            <a:r>
              <a:rPr lang="en-US" sz="4400" b="1" dirty="0"/>
              <a:t>Indian Music</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2" y="1868021"/>
            <a:ext cx="11734800" cy="5262979"/>
          </a:xfrm>
          <a:prstGeom prst="rect">
            <a:avLst/>
          </a:prstGeom>
        </p:spPr>
        <p:txBody>
          <a:bodyPr wrap="square">
            <a:spAutoFit/>
          </a:bodyPr>
          <a:lstStyle/>
          <a:p>
            <a:pPr algn="just"/>
            <a:r>
              <a:rPr lang="en-US" sz="2400" dirty="0">
                <a:latin typeface="Calibri" panose="020F0502020204030204" pitchFamily="34" charset="0"/>
                <a:ea typeface="Calibri" panose="020F0502020204030204" pitchFamily="34" charset="0"/>
              </a:rPr>
              <a:t>The Department of Music, </a:t>
            </a:r>
            <a:r>
              <a:rPr lang="en-US" sz="2400" dirty="0" err="1">
                <a:latin typeface="Calibri" panose="020F0502020204030204" pitchFamily="34" charset="0"/>
                <a:ea typeface="Calibri" panose="020F0502020204030204" pitchFamily="34" charset="0"/>
              </a:rPr>
              <a:t>Bharati</a:t>
            </a:r>
            <a:r>
              <a:rPr lang="en-US" sz="2400" dirty="0">
                <a:latin typeface="Calibri" panose="020F0502020204030204" pitchFamily="34" charset="0"/>
                <a:ea typeface="Calibri" panose="020F0502020204030204" pitchFamily="34" charset="0"/>
              </a:rPr>
              <a:t> College, University of Delhi, organized an insightful and academically enriching lecture on </a:t>
            </a:r>
            <a:r>
              <a:rPr lang="en-US" sz="2400" b="1" dirty="0">
                <a:latin typeface="Calibri" panose="020F0502020204030204" pitchFamily="34" charset="0"/>
                <a:ea typeface="Calibri" panose="020F0502020204030204" pitchFamily="34" charset="0"/>
              </a:rPr>
              <a:t>Research Methodology in Indian Music</a:t>
            </a:r>
            <a:r>
              <a:rPr lang="en-US" sz="2400" dirty="0">
                <a:latin typeface="Calibri" panose="020F0502020204030204" pitchFamily="34" charset="0"/>
                <a:ea typeface="Calibri" panose="020F0502020204030204" pitchFamily="34" charset="0"/>
              </a:rPr>
              <a:t> on 9th April 2025 at 11:30 AM in the Music Room, Auditorium Building. The session was conducted by the distinguished Dr. </a:t>
            </a:r>
            <a:r>
              <a:rPr lang="en-US" sz="2400" dirty="0" err="1">
                <a:latin typeface="Calibri" panose="020F0502020204030204" pitchFamily="34" charset="0"/>
                <a:ea typeface="Calibri" panose="020F0502020204030204" pitchFamily="34" charset="0"/>
              </a:rPr>
              <a:t>Renu</a:t>
            </a:r>
            <a:r>
              <a:rPr lang="en-US" sz="2400" dirty="0">
                <a:latin typeface="Calibri" panose="020F0502020204030204" pitchFamily="34" charset="0"/>
                <a:ea typeface="Calibri" panose="020F0502020204030204" pitchFamily="34" charset="0"/>
              </a:rPr>
              <a:t> Gupta, Associate Professor from </a:t>
            </a:r>
            <a:r>
              <a:rPr lang="en-US" sz="2400" dirty="0" err="1">
                <a:latin typeface="Calibri" panose="020F0502020204030204" pitchFamily="34" charset="0"/>
                <a:ea typeface="Calibri" panose="020F0502020204030204" pitchFamily="34" charset="0"/>
              </a:rPr>
              <a:t>Kalindi</a:t>
            </a:r>
            <a:r>
              <a:rPr lang="en-US" sz="2400" dirty="0">
                <a:latin typeface="Calibri" panose="020F0502020204030204" pitchFamily="34" charset="0"/>
                <a:ea typeface="Calibri" panose="020F0502020204030204" pitchFamily="34" charset="0"/>
              </a:rPr>
              <a:t> College, University of Delhi, who has made significant contributions to the field of musicology and research in Indian classical music.</a:t>
            </a:r>
            <a:endParaRPr lang="en-US" dirty="0">
              <a:latin typeface="Calibri" panose="020F0502020204030204" pitchFamily="34" charset="0"/>
              <a:ea typeface="Calibri" panose="020F0502020204030204" pitchFamily="34" charset="0"/>
            </a:endParaRPr>
          </a:p>
          <a:p>
            <a:pPr algn="just"/>
            <a:r>
              <a:rPr lang="en-US" sz="2400"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sz="2400" dirty="0">
                <a:latin typeface="Calibri" panose="020F0502020204030204" pitchFamily="34" charset="0"/>
                <a:ea typeface="Calibri" panose="020F0502020204030204" pitchFamily="34" charset="0"/>
              </a:rPr>
              <a:t>The event commenced with a warm welcome by the Teacher-in-Charge and </a:t>
            </a:r>
            <a:r>
              <a:rPr lang="en-US" sz="2400" dirty="0" err="1">
                <a:latin typeface="Calibri" panose="020F0502020204030204" pitchFamily="34" charset="0"/>
                <a:ea typeface="Calibri" panose="020F0502020204030204" pitchFamily="34" charset="0"/>
              </a:rPr>
              <a:t>Convenor</a:t>
            </a:r>
            <a:r>
              <a:rPr lang="en-US" sz="2400" dirty="0">
                <a:latin typeface="Calibri" panose="020F0502020204030204" pitchFamily="34" charset="0"/>
                <a:ea typeface="Calibri" panose="020F0502020204030204" pitchFamily="34" charset="0"/>
              </a:rPr>
              <a:t>, Dr. Amit Singh, who emphasized the importance of incorporating rigorous research practices in music studies. The Principal of </a:t>
            </a:r>
            <a:r>
              <a:rPr lang="en-US" sz="2400" dirty="0" err="1">
                <a:latin typeface="Calibri" panose="020F0502020204030204" pitchFamily="34" charset="0"/>
                <a:ea typeface="Calibri" panose="020F0502020204030204" pitchFamily="34" charset="0"/>
              </a:rPr>
              <a:t>Bharati</a:t>
            </a:r>
            <a:r>
              <a:rPr lang="en-US" sz="2400" dirty="0">
                <a:latin typeface="Calibri" panose="020F0502020204030204" pitchFamily="34" charset="0"/>
                <a:ea typeface="Calibri" panose="020F0502020204030204" pitchFamily="34" charset="0"/>
              </a:rPr>
              <a:t> College, Prof. </a:t>
            </a:r>
            <a:r>
              <a:rPr lang="en-US" sz="2400" dirty="0" err="1">
                <a:latin typeface="Calibri" panose="020F0502020204030204" pitchFamily="34" charset="0"/>
                <a:ea typeface="Calibri" panose="020F0502020204030204" pitchFamily="34" charset="0"/>
              </a:rPr>
              <a:t>Saloni</a:t>
            </a:r>
            <a:r>
              <a:rPr lang="en-US" sz="2400" dirty="0">
                <a:latin typeface="Calibri" panose="020F0502020204030204" pitchFamily="34" charset="0"/>
                <a:ea typeface="Calibri" panose="020F0502020204030204" pitchFamily="34" charset="0"/>
              </a:rPr>
              <a:t> Gupta, graced the occasion and offered her encouraging words, highlighting the growing need for academic inquiry and innovation in the performing arts. Dr. </a:t>
            </a:r>
            <a:r>
              <a:rPr lang="en-US" sz="2400" dirty="0" err="1">
                <a:latin typeface="Calibri" panose="020F0502020204030204" pitchFamily="34" charset="0"/>
                <a:ea typeface="Calibri" panose="020F0502020204030204" pitchFamily="34" charset="0"/>
              </a:rPr>
              <a:t>Sarita</a:t>
            </a:r>
            <a:r>
              <a:rPr lang="en-US" sz="2400" dirty="0">
                <a:latin typeface="Calibri" panose="020F0502020204030204" pitchFamily="34" charset="0"/>
                <a:ea typeface="Calibri" panose="020F0502020204030204" pitchFamily="34" charset="0"/>
              </a:rPr>
              <a:t> Pathak </a:t>
            </a:r>
            <a:r>
              <a:rPr lang="en-US" sz="2400" dirty="0" err="1">
                <a:latin typeface="Calibri" panose="020F0502020204030204" pitchFamily="34" charset="0"/>
                <a:ea typeface="Calibri" panose="020F0502020204030204" pitchFamily="34" charset="0"/>
              </a:rPr>
              <a:t>Yajurvedi</a:t>
            </a:r>
            <a:r>
              <a:rPr lang="en-US" sz="2400" dirty="0">
                <a:latin typeface="Calibri" panose="020F0502020204030204" pitchFamily="34" charset="0"/>
                <a:ea typeface="Calibri" panose="020F0502020204030204" pitchFamily="34" charset="0"/>
              </a:rPr>
              <a:t>, the Co-</a:t>
            </a:r>
            <a:r>
              <a:rPr lang="en-US" sz="2400" dirty="0" err="1">
                <a:latin typeface="Calibri" panose="020F0502020204030204" pitchFamily="34" charset="0"/>
                <a:ea typeface="Calibri" panose="020F0502020204030204" pitchFamily="34" charset="0"/>
              </a:rPr>
              <a:t>Convenor</a:t>
            </a:r>
            <a:r>
              <a:rPr lang="en-US" sz="2400" dirty="0">
                <a:latin typeface="Calibri" panose="020F0502020204030204" pitchFamily="34" charset="0"/>
                <a:ea typeface="Calibri" panose="020F0502020204030204" pitchFamily="34" charset="0"/>
              </a:rPr>
              <a:t>, also extended her support and contributed to the smooth coordination of the event.</a:t>
            </a:r>
            <a:endParaRPr lang="en-US" dirty="0">
              <a:latin typeface="Calibri" panose="020F0502020204030204" pitchFamily="34" charset="0"/>
              <a:ea typeface="Calibri" panose="020F0502020204030204" pitchFamily="34" charset="0"/>
            </a:endParaRPr>
          </a:p>
          <a:p>
            <a:pPr algn="just"/>
            <a:r>
              <a:rPr lang="en-US" sz="2400"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754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b="1" dirty="0"/>
              <a:t>Lecture on Research Methodology </a:t>
            </a:r>
            <a:r>
              <a:rPr lang="hi-IN" sz="4400" b="1" dirty="0" smtClean="0"/>
              <a:t/>
            </a:r>
            <a:br>
              <a:rPr lang="hi-IN" sz="4400" b="1" dirty="0" smtClean="0"/>
            </a:br>
            <a:r>
              <a:rPr lang="en-US" sz="4400" b="1" dirty="0" smtClean="0"/>
              <a:t>in </a:t>
            </a:r>
            <a:r>
              <a:rPr lang="en-US" sz="4400" b="1" dirty="0"/>
              <a:t>Indian Music</a:t>
            </a: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1" y="1868021"/>
            <a:ext cx="12188825" cy="4893647"/>
          </a:xfrm>
          <a:prstGeom prst="rect">
            <a:avLst/>
          </a:prstGeom>
        </p:spPr>
        <p:txBody>
          <a:bodyPr wrap="square">
            <a:spAutoFit/>
          </a:bodyPr>
          <a:lstStyle/>
          <a:p>
            <a:pPr algn="just"/>
            <a:r>
              <a:rPr lang="en-US" sz="2400" dirty="0">
                <a:latin typeface="Calibri" panose="020F0502020204030204" pitchFamily="34" charset="0"/>
                <a:ea typeface="Calibri" panose="020F0502020204030204" pitchFamily="34" charset="0"/>
              </a:rPr>
              <a:t>Dr. </a:t>
            </a:r>
            <a:r>
              <a:rPr lang="en-US" sz="2400" dirty="0" err="1">
                <a:latin typeface="Calibri" panose="020F0502020204030204" pitchFamily="34" charset="0"/>
                <a:ea typeface="Calibri" panose="020F0502020204030204" pitchFamily="34" charset="0"/>
              </a:rPr>
              <a:t>Renu</a:t>
            </a:r>
            <a:r>
              <a:rPr lang="en-US" sz="2400" dirty="0">
                <a:latin typeface="Calibri" panose="020F0502020204030204" pitchFamily="34" charset="0"/>
                <a:ea typeface="Calibri" panose="020F0502020204030204" pitchFamily="34" charset="0"/>
              </a:rPr>
              <a:t> Gupta delivered a comprehensive lecture on research methodology, covering key areas such as topic selection, literature review, fieldwork, data collection techniques, and documentation methods, specifically in the context of Indian classical music. She also shed light on the challenges faced by researchers in this domain and provided practical guidance to overcome them</a:t>
            </a:r>
            <a:r>
              <a:rPr lang="en-US" sz="2400" dirty="0" smtClean="0">
                <a:latin typeface="Calibri" panose="020F0502020204030204" pitchFamily="34" charset="0"/>
                <a:ea typeface="Calibri" panose="020F0502020204030204" pitchFamily="34" charset="0"/>
              </a:rPr>
              <a:t>.</a:t>
            </a:r>
            <a:r>
              <a:rPr lang="en-US" sz="2400"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sz="2400" dirty="0">
                <a:latin typeface="Calibri" panose="020F0502020204030204" pitchFamily="34" charset="0"/>
                <a:ea typeface="Calibri" panose="020F0502020204030204" pitchFamily="34" charset="0"/>
              </a:rPr>
              <a:t>The session had a profound impact on the students, particularly those pursuing postgraduate studies and research-oriented careers. It provided them with a clear roadmap to undertake systematic and meaningful research projects. The interactive nature of the lecture allowed students to engage with the speaker directly, clarifying doubts and gaining a deeper understanding of the subject matter</a:t>
            </a:r>
            <a:r>
              <a:rPr lang="en-US" sz="2400" dirty="0" smtClean="0">
                <a:latin typeface="Calibri" panose="020F0502020204030204" pitchFamily="34" charset="0"/>
                <a:ea typeface="Calibri" panose="020F0502020204030204" pitchFamily="34" charset="0"/>
              </a:rPr>
              <a:t>.</a:t>
            </a:r>
            <a:r>
              <a:rPr lang="en-US" sz="2400"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sz="2400" dirty="0">
                <a:latin typeface="Calibri" panose="020F0502020204030204" pitchFamily="34" charset="0"/>
                <a:ea typeface="Calibri" panose="020F0502020204030204" pitchFamily="34" charset="0"/>
              </a:rPr>
              <a:t>Overall, the lecture proved to be a valuable academic experience, enhancing the research aptitude of the students and reinforcing the department's commitment to blending performance with scholarship.</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1989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Shivoham</a:t>
            </a:r>
            <a:r>
              <a:rPr lang="en-US" sz="4400" b="1" dirty="0"/>
              <a:t>: Hours of Awakening</a:t>
            </a:r>
            <a:r>
              <a:rPr lang="en-US" sz="4400" dirty="0"/>
              <a:t> </a:t>
            </a:r>
            <a:endParaRPr lang="en-US" sz="4400" b="1"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1" y="1868021"/>
            <a:ext cx="12188825" cy="5262979"/>
          </a:xfrm>
          <a:prstGeom prst="rect">
            <a:avLst/>
          </a:prstGeom>
        </p:spPr>
        <p:txBody>
          <a:bodyPr wrap="square">
            <a:spAutoFit/>
          </a:bodyPr>
          <a:lstStyle/>
          <a:p>
            <a:r>
              <a:rPr lang="en-US" sz="2400" dirty="0"/>
              <a:t>On the occasion of </a:t>
            </a:r>
            <a:r>
              <a:rPr lang="en-US" sz="2400" dirty="0" err="1"/>
              <a:t>Mahashivratri</a:t>
            </a:r>
            <a:r>
              <a:rPr lang="en-US" sz="2400" dirty="0"/>
              <a:t>, </a:t>
            </a:r>
            <a:r>
              <a:rPr lang="en-US" sz="2400" dirty="0" err="1"/>
              <a:t>Prajna</a:t>
            </a:r>
            <a:r>
              <a:rPr lang="en-US" sz="2400" dirty="0"/>
              <a:t> </a:t>
            </a:r>
            <a:r>
              <a:rPr lang="en-US" sz="2400" dirty="0" err="1"/>
              <a:t>Pravah</a:t>
            </a:r>
            <a:r>
              <a:rPr lang="en-US" sz="2400" dirty="0"/>
              <a:t>, in collaboration with the University of Delhi, organized a grand cultural initiative titled </a:t>
            </a:r>
            <a:r>
              <a:rPr lang="en-US" sz="2400" b="1" dirty="0" err="1"/>
              <a:t>Shivoham</a:t>
            </a:r>
            <a:r>
              <a:rPr lang="en-US" sz="2400" b="1" dirty="0"/>
              <a:t>: Hours of Awakening</a:t>
            </a:r>
            <a:r>
              <a:rPr lang="en-US" sz="2400" dirty="0"/>
              <a:t> on 26th–27th February 2025 at </a:t>
            </a:r>
            <a:r>
              <a:rPr lang="en-US" sz="2400" dirty="0" err="1"/>
              <a:t>Satyagrah</a:t>
            </a:r>
            <a:r>
              <a:rPr lang="en-US" sz="2400" dirty="0"/>
              <a:t> </a:t>
            </a:r>
            <a:r>
              <a:rPr lang="en-US" sz="2400" dirty="0" err="1"/>
              <a:t>Mandap</a:t>
            </a:r>
            <a:r>
              <a:rPr lang="en-US" sz="2400" dirty="0"/>
              <a:t>, Gandhi </a:t>
            </a:r>
            <a:r>
              <a:rPr lang="en-US" sz="2400" dirty="0" err="1"/>
              <a:t>Smriti</a:t>
            </a:r>
            <a:r>
              <a:rPr lang="en-US" sz="2400" dirty="0"/>
              <a:t>, Raj </a:t>
            </a:r>
            <a:r>
              <a:rPr lang="en-US" sz="2400" dirty="0" err="1"/>
              <a:t>Ghat</a:t>
            </a:r>
            <a:r>
              <a:rPr lang="en-US" sz="2400" dirty="0"/>
              <a:t>. As part of the lead-up to this 24-hour spiritual and cultural celebration, a series of pre-events were conducted, one of which was the </a:t>
            </a:r>
            <a:r>
              <a:rPr lang="en-US" sz="2400" b="1" dirty="0"/>
              <a:t>Devotional Song and Dance</a:t>
            </a:r>
            <a:r>
              <a:rPr lang="en-US" sz="2400" dirty="0"/>
              <a:t> competition held on 20th February 2025 at </a:t>
            </a:r>
            <a:r>
              <a:rPr lang="en-US" sz="2400" dirty="0" err="1"/>
              <a:t>Bharati</a:t>
            </a:r>
            <a:r>
              <a:rPr lang="en-US" sz="2400" dirty="0"/>
              <a:t> College.</a:t>
            </a:r>
          </a:p>
          <a:p>
            <a:r>
              <a:rPr lang="en-US" sz="2400" dirty="0"/>
              <a:t> </a:t>
            </a:r>
          </a:p>
          <a:p>
            <a:r>
              <a:rPr lang="en-US" sz="2400" dirty="0"/>
              <a:t>Students from the Department of Music, </a:t>
            </a:r>
            <a:r>
              <a:rPr lang="en-US" sz="2400" dirty="0" err="1"/>
              <a:t>Bharati</a:t>
            </a:r>
            <a:r>
              <a:rPr lang="en-US" sz="2400" dirty="0"/>
              <a:t> College, actively participated in the Pre-</a:t>
            </a:r>
            <a:r>
              <a:rPr lang="en-US" sz="2400" dirty="0" err="1"/>
              <a:t>Shivoham</a:t>
            </a:r>
            <a:r>
              <a:rPr lang="en-US" sz="2400" dirty="0"/>
              <a:t> event under the guidance and encouragement of Dr. Amit Singh, Teacher-in-Charge of the department. The theme of the event, “</a:t>
            </a:r>
            <a:r>
              <a:rPr lang="hi-IN" sz="2400" dirty="0"/>
              <a:t>शिव-शक्ति: सृष्टि एवं सृजन”</a:t>
            </a:r>
            <a:r>
              <a:rPr lang="en-US" sz="2400" dirty="0"/>
              <a:t>, inspired students to explore and present creative expressions of devotion through traditional music and dance forms.</a:t>
            </a:r>
          </a:p>
          <a:p>
            <a:r>
              <a:rPr lang="en-US" sz="2400" dirty="0"/>
              <a:t> </a:t>
            </a:r>
          </a:p>
          <a:p>
            <a:r>
              <a:rPr lang="en-US" sz="2400" dirty="0" smtClean="0"/>
              <a:t>.</a:t>
            </a:r>
            <a:endParaRPr lang="en-US" sz="2400" dirty="0"/>
          </a:p>
        </p:txBody>
      </p:sp>
    </p:spTree>
    <p:extLst>
      <p:ext uri="{BB962C8B-B14F-4D97-AF65-F5344CB8AC3E}">
        <p14:creationId xmlns:p14="http://schemas.microsoft.com/office/powerpoint/2010/main" val="48471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Shivoham</a:t>
            </a:r>
            <a:r>
              <a:rPr lang="en-US" sz="4400" b="1" dirty="0"/>
              <a:t>: Hours of Awakening</a:t>
            </a:r>
            <a:r>
              <a:rPr lang="en-US" sz="4400" dirty="0"/>
              <a:t> </a:t>
            </a:r>
            <a:endParaRPr lang="en-US" sz="4400" b="1"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1" y="1868021"/>
            <a:ext cx="12188825" cy="4093428"/>
          </a:xfrm>
          <a:prstGeom prst="rect">
            <a:avLst/>
          </a:prstGeom>
        </p:spPr>
        <p:txBody>
          <a:bodyPr wrap="square">
            <a:spAutoFit/>
          </a:bodyPr>
          <a:lstStyle/>
          <a:p>
            <a:pPr algn="just"/>
            <a:r>
              <a:rPr lang="en-US" sz="2000" dirty="0"/>
              <a:t>The participation of our students proved to be an enriching experience. Engaging in devotional performances not only deepened their understanding of Indian spiritual traditions but also enhanced their stage presence and collaborative skills. Their performances received enthusiastic appreciation from both the audience and jury, boosting their confidence and reinforcing the importance of integrating cultural values with artistic practice.</a:t>
            </a:r>
          </a:p>
          <a:p>
            <a:pPr algn="just"/>
            <a:r>
              <a:rPr lang="en-US" sz="2000" dirty="0"/>
              <a:t> </a:t>
            </a:r>
          </a:p>
          <a:p>
            <a:pPr algn="just"/>
            <a:r>
              <a:rPr lang="en-US" sz="2000" dirty="0"/>
              <a:t>The event was conducted under the esteemed patronage of Prof. </a:t>
            </a:r>
            <a:r>
              <a:rPr lang="en-US" sz="2000" dirty="0" err="1"/>
              <a:t>Saloni</a:t>
            </a:r>
            <a:r>
              <a:rPr lang="en-US" sz="2000" dirty="0"/>
              <a:t> Gupta, Principal of </a:t>
            </a:r>
            <a:r>
              <a:rPr lang="en-US" sz="2000" dirty="0" err="1"/>
              <a:t>Bharati</a:t>
            </a:r>
            <a:r>
              <a:rPr lang="en-US" sz="2000" dirty="0"/>
              <a:t> College, whose consistent support fosters a vibrant cultural atmosphere on campus. Coordinators Dr. </a:t>
            </a:r>
            <a:r>
              <a:rPr lang="en-US" sz="2000" dirty="0" err="1"/>
              <a:t>Ajit</a:t>
            </a:r>
            <a:r>
              <a:rPr lang="en-US" sz="2000" dirty="0"/>
              <a:t> Kumar and Dr. </a:t>
            </a:r>
            <a:r>
              <a:rPr lang="en-US" sz="2000" dirty="0" err="1"/>
              <a:t>Ankita</a:t>
            </a:r>
            <a:r>
              <a:rPr lang="en-US" sz="2000" dirty="0"/>
              <a:t> Chauhan ensured the smooth execution of the event, along with student coordinators </a:t>
            </a:r>
            <a:r>
              <a:rPr lang="en-US" sz="2000" dirty="0" err="1"/>
              <a:t>Tanu</a:t>
            </a:r>
            <a:r>
              <a:rPr lang="en-US" sz="2000" dirty="0"/>
              <a:t> Shree Pandey and </a:t>
            </a:r>
            <a:r>
              <a:rPr lang="en-US" sz="2000" dirty="0" err="1"/>
              <a:t>Raojalin</a:t>
            </a:r>
            <a:r>
              <a:rPr lang="en-US" sz="2000" dirty="0"/>
              <a:t> Dash.</a:t>
            </a:r>
          </a:p>
          <a:p>
            <a:pPr algn="just"/>
            <a:r>
              <a:rPr lang="en-US" sz="2000" dirty="0"/>
              <a:t> </a:t>
            </a:r>
          </a:p>
          <a:p>
            <a:pPr algn="just"/>
            <a:r>
              <a:rPr lang="en-US" sz="2000" dirty="0"/>
              <a:t>Overall, the event made a profound impact on the students, helping them grow artistically and spiritually while representing the college with excellence and devotion on an inter-collegiate platform</a:t>
            </a:r>
          </a:p>
        </p:txBody>
      </p:sp>
    </p:spTree>
    <p:extLst>
      <p:ext uri="{BB962C8B-B14F-4D97-AF65-F5344CB8AC3E}">
        <p14:creationId xmlns:p14="http://schemas.microsoft.com/office/powerpoint/2010/main" val="172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Shivoham</a:t>
            </a:r>
            <a:r>
              <a:rPr lang="en-US" sz="4400" b="1" dirty="0"/>
              <a:t>: Hours of Awakening</a:t>
            </a:r>
            <a:r>
              <a:rPr lang="en-US" sz="4400" dirty="0"/>
              <a:t> </a:t>
            </a:r>
            <a:endParaRPr lang="en-US" sz="4400" b="1"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037012" y="1627188"/>
            <a:ext cx="3630295" cy="5029200"/>
          </a:xfrm>
          <a:prstGeom prst="rect">
            <a:avLst/>
          </a:prstGeom>
        </p:spPr>
      </p:pic>
    </p:spTree>
    <p:extLst>
      <p:ext uri="{BB962C8B-B14F-4D97-AF65-F5344CB8AC3E}">
        <p14:creationId xmlns:p14="http://schemas.microsoft.com/office/powerpoint/2010/main" val="3338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Shivoham</a:t>
            </a:r>
            <a:r>
              <a:rPr lang="en-US" sz="4400" b="1" dirty="0"/>
              <a:t>: Hours of Awakening</a:t>
            </a:r>
            <a:r>
              <a:rPr lang="en-US" sz="4400" dirty="0"/>
              <a:t> </a:t>
            </a:r>
            <a:endParaRPr lang="en-US" sz="4400" b="1"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551112" y="1905000"/>
            <a:ext cx="7086600" cy="4721225"/>
          </a:xfrm>
          <a:prstGeom prst="rect">
            <a:avLst/>
          </a:prstGeom>
        </p:spPr>
      </p:pic>
    </p:spTree>
    <p:extLst>
      <p:ext uri="{BB962C8B-B14F-4D97-AF65-F5344CB8AC3E}">
        <p14:creationId xmlns:p14="http://schemas.microsoft.com/office/powerpoint/2010/main" val="278991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Shivoham</a:t>
            </a:r>
            <a:r>
              <a:rPr lang="en-US" sz="4400" b="1" dirty="0"/>
              <a:t>: Hours of Awakening</a:t>
            </a:r>
            <a:r>
              <a:rPr lang="en-US" sz="4400" dirty="0"/>
              <a:t> </a:t>
            </a:r>
            <a:endParaRPr lang="en-US" sz="4400" b="1"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284412" y="1905000"/>
            <a:ext cx="7086600" cy="4323080"/>
          </a:xfrm>
          <a:prstGeom prst="rect">
            <a:avLst/>
          </a:prstGeom>
        </p:spPr>
      </p:pic>
    </p:spTree>
    <p:extLst>
      <p:ext uri="{BB962C8B-B14F-4D97-AF65-F5344CB8AC3E}">
        <p14:creationId xmlns:p14="http://schemas.microsoft.com/office/powerpoint/2010/main" val="235791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Shivoham</a:t>
            </a:r>
            <a:r>
              <a:rPr lang="en-US" sz="4400" b="1" dirty="0"/>
              <a:t>: Hours of Awakening</a:t>
            </a:r>
            <a:r>
              <a:rPr lang="en-US" sz="4400" dirty="0"/>
              <a:t> </a:t>
            </a:r>
            <a:endParaRPr lang="en-US" sz="4400" b="1"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551112" y="1828800"/>
            <a:ext cx="7086600" cy="4721225"/>
          </a:xfrm>
          <a:prstGeom prst="rect">
            <a:avLst/>
          </a:prstGeom>
        </p:spPr>
      </p:pic>
    </p:spTree>
    <p:extLst>
      <p:ext uri="{BB962C8B-B14F-4D97-AF65-F5344CB8AC3E}">
        <p14:creationId xmlns:p14="http://schemas.microsoft.com/office/powerpoint/2010/main" val="41190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Shivoham</a:t>
            </a:r>
            <a:r>
              <a:rPr lang="en-US" sz="4400" b="1" dirty="0"/>
              <a:t>: Hours of Awakening</a:t>
            </a:r>
            <a:r>
              <a:rPr lang="en-US" sz="4400" dirty="0"/>
              <a:t> </a:t>
            </a:r>
            <a:endParaRPr lang="en-US" sz="4400" b="1"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551112" y="1828800"/>
            <a:ext cx="7086600" cy="4721225"/>
          </a:xfrm>
          <a:prstGeom prst="rect">
            <a:avLst/>
          </a:prstGeom>
        </p:spPr>
      </p:pic>
    </p:spTree>
    <p:extLst>
      <p:ext uri="{BB962C8B-B14F-4D97-AF65-F5344CB8AC3E}">
        <p14:creationId xmlns:p14="http://schemas.microsoft.com/office/powerpoint/2010/main" val="19223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smtClean="0"/>
              <a:t>Fresher’s Welcome</a:t>
            </a:r>
            <a:endParaRPr lang="en-US" sz="4400" b="1"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4212" y="1752600"/>
            <a:ext cx="6629400" cy="4972050"/>
          </a:xfrm>
          <a:prstGeom prst="rect">
            <a:avLst/>
          </a:prstGeom>
        </p:spPr>
      </p:pic>
      <p:sp>
        <p:nvSpPr>
          <p:cNvPr id="5" name="Rectangle 4"/>
          <p:cNvSpPr/>
          <p:nvPr/>
        </p:nvSpPr>
        <p:spPr>
          <a:xfrm>
            <a:off x="608012" y="2590800"/>
            <a:ext cx="2792303"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Mangal" panose="02040503050203030202" pitchFamily="18" charset="0"/>
              </a:rPr>
              <a:t>Date:</a:t>
            </a:r>
            <a:r>
              <a:rPr lang="en-US" dirty="0">
                <a:latin typeface="Calibri" panose="020F0502020204030204" pitchFamily="34" charset="0"/>
                <a:ea typeface="Calibri" panose="020F0502020204030204" pitchFamily="34" charset="0"/>
                <a:cs typeface="Mangal" panose="02040503050203030202" pitchFamily="18" charset="0"/>
              </a:rPr>
              <a:t> 11th September 2024</a:t>
            </a:r>
            <a:endParaRPr lang="en-US" dirty="0"/>
          </a:p>
        </p:txBody>
      </p:sp>
      <p:sp>
        <p:nvSpPr>
          <p:cNvPr id="6" name="Rectangle 5"/>
          <p:cNvSpPr/>
          <p:nvPr/>
        </p:nvSpPr>
        <p:spPr>
          <a:xfrm>
            <a:off x="608012" y="3276600"/>
            <a:ext cx="2741612" cy="2585323"/>
          </a:xfrm>
          <a:prstGeom prst="rect">
            <a:avLst/>
          </a:prstGeom>
        </p:spPr>
        <p:txBody>
          <a:bodyPr wrap="square">
            <a:spAutoFit/>
          </a:bodyPr>
          <a:lstStyle/>
          <a:p>
            <a:pPr algn="just"/>
            <a:r>
              <a:rPr lang="en-US" dirty="0"/>
              <a:t>Starting college can be overwhelming. A </a:t>
            </a:r>
            <a:r>
              <a:rPr lang="en-US" dirty="0" err="1"/>
              <a:t>Freshers'</a:t>
            </a:r>
            <a:r>
              <a:rPr lang="en-US" dirty="0"/>
              <a:t> Welcome helps students feel more comfortable in their new environment and reduces anxiety by offering a </a:t>
            </a:r>
            <a:r>
              <a:rPr lang="en-US" b="1" dirty="0"/>
              <a:t>friendly and inclusive start</a:t>
            </a:r>
            <a:r>
              <a:rPr lang="en-US" dirty="0"/>
              <a:t>.</a:t>
            </a:r>
          </a:p>
        </p:txBody>
      </p:sp>
    </p:spTree>
    <p:extLst>
      <p:ext uri="{BB962C8B-B14F-4D97-AF65-F5344CB8AC3E}">
        <p14:creationId xmlns:p14="http://schemas.microsoft.com/office/powerpoint/2010/main" val="24881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CLASS REPRESENTATION</a:t>
            </a:r>
          </a:p>
        </p:txBody>
      </p:sp>
      <p:sp>
        <p:nvSpPr>
          <p:cNvPr id="14" name="Content Placeholder 13"/>
          <p:cNvSpPr>
            <a:spLocks noGrp="1"/>
          </p:cNvSpPr>
          <p:nvPr>
            <p:ph idx="1"/>
          </p:nvPr>
        </p:nvSpPr>
        <p:spPr>
          <a:xfrm>
            <a:off x="455612" y="1905000"/>
            <a:ext cx="11049000" cy="4267200"/>
          </a:xfrm>
        </p:spPr>
        <p:txBody>
          <a:bodyPr>
            <a:noAutofit/>
          </a:bodyPr>
          <a:lstStyle/>
          <a:p>
            <a:pPr algn="just"/>
            <a:r>
              <a:rPr lang="en-US" sz="1800" dirty="0"/>
              <a:t>Students from different courses take part in these classes. Whether they are pursuing a Major in Music, Minor in Music, or have chosen Music as a Generic Elective (GE), each student is given equal attention and support. The department ensures that every student, regardless of their course, gets the chance to learn and express themselves through music.</a:t>
            </a:r>
          </a:p>
          <a:p>
            <a:pPr algn="just"/>
            <a:r>
              <a:rPr lang="en-US" sz="1800" dirty="0"/>
              <a:t>These music classes not only improve the students’ musical talent but also build discipline, patience, and creativity. The teaching approach of the department is thoughtful and student-friendly. Professors </a:t>
            </a:r>
            <a:r>
              <a:rPr lang="en-US" sz="1800" dirty="0" err="1"/>
              <a:t>Dr</a:t>
            </a:r>
            <a:r>
              <a:rPr lang="en-US" sz="1800" dirty="0"/>
              <a:t> Amit Singh and </a:t>
            </a:r>
            <a:r>
              <a:rPr lang="en-US" sz="1800" dirty="0" err="1"/>
              <a:t>Dr</a:t>
            </a:r>
            <a:r>
              <a:rPr lang="en-US" sz="1800" dirty="0"/>
              <a:t> </a:t>
            </a:r>
            <a:r>
              <a:rPr lang="en-US" sz="1800" dirty="0" err="1"/>
              <a:t>Sarita</a:t>
            </a:r>
            <a:r>
              <a:rPr lang="en-US" sz="1800" dirty="0"/>
              <a:t> Pathak </a:t>
            </a:r>
            <a:r>
              <a:rPr lang="en-US" sz="1800" dirty="0" err="1"/>
              <a:t>Yajurvedi</a:t>
            </a:r>
            <a:r>
              <a:rPr lang="en-US" sz="1800" dirty="0"/>
              <a:t> lead the classes with great dedication and care. They bring years of knowledge and experience, and they constantly work to help students become better musicians.</a:t>
            </a:r>
          </a:p>
          <a:p>
            <a:pPr algn="just"/>
            <a:r>
              <a:rPr lang="en-US" sz="1800" dirty="0"/>
              <a:t>Overall, the music classes at </a:t>
            </a:r>
            <a:r>
              <a:rPr lang="en-US" sz="1800" dirty="0" err="1"/>
              <a:t>Bharati</a:t>
            </a:r>
            <a:r>
              <a:rPr lang="en-US" sz="1800" dirty="0"/>
              <a:t> College provide a unique and rich experience. With a mix of group learning, solo practice, and expert guidance, the Department of Music plays an important role in shaping the musical journey of its students.</a:t>
            </a:r>
          </a:p>
        </p:txBody>
      </p:sp>
    </p:spTree>
    <p:extLst>
      <p:ext uri="{BB962C8B-B14F-4D97-AF65-F5344CB8AC3E}">
        <p14:creationId xmlns:p14="http://schemas.microsoft.com/office/powerpoint/2010/main" val="314579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3" y="2514600"/>
            <a:ext cx="3657600" cy="1973104"/>
          </a:xfrm>
          <a:prstGeom prst="rect">
            <a:avLst/>
          </a:prstGeom>
        </p:spPr>
        <p:txBody>
          <a:bodyPr wrap="square">
            <a:spAutoFit/>
          </a:bodyPr>
          <a:lstStyle/>
          <a:p>
            <a:pPr marR="0" lvl="0">
              <a:lnSpc>
                <a:spcPct val="107000"/>
              </a:lnSpc>
              <a:spcBef>
                <a:spcPts val="0"/>
              </a:spcBef>
              <a:spcAft>
                <a:spcPts val="800"/>
              </a:spcAft>
            </a:pPr>
            <a:r>
              <a:rPr lang="en-US" dirty="0">
                <a:latin typeface="Times New Roman" panose="02020603050405020304" pitchFamily="18" charset="0"/>
              </a:rPr>
              <a:t>Date – 21</a:t>
            </a:r>
            <a:r>
              <a:rPr lang="en-US" baseline="30000" dirty="0">
                <a:latin typeface="Times New Roman" panose="02020603050405020304" pitchFamily="18" charset="0"/>
              </a:rPr>
              <a:t>st</a:t>
            </a:r>
            <a:r>
              <a:rPr lang="en-US" dirty="0">
                <a:latin typeface="Times New Roman" panose="02020603050405020304" pitchFamily="18" charset="0"/>
              </a:rPr>
              <a:t> May </a:t>
            </a:r>
            <a:r>
              <a:rPr lang="en-US" dirty="0" smtClean="0">
                <a:latin typeface="Times New Roman" panose="02020603050405020304" pitchFamily="18" charset="0"/>
              </a:rPr>
              <a:t>2024</a:t>
            </a:r>
            <a:endParaRPr lang="hi-IN" dirty="0" smtClean="0"/>
          </a:p>
          <a:p>
            <a:pPr marR="0" lvl="0">
              <a:lnSpc>
                <a:spcPct val="107000"/>
              </a:lnSpc>
              <a:spcBef>
                <a:spcPts val="0"/>
              </a:spcBef>
              <a:spcAft>
                <a:spcPts val="800"/>
              </a:spcAft>
            </a:pPr>
            <a:r>
              <a:rPr lang="en-US" dirty="0" err="1" smtClean="0">
                <a:latin typeface="Times New Roman" panose="02020603050405020304" pitchFamily="18" charset="0"/>
                <a:ea typeface="Calibri" panose="020F0502020204030204" pitchFamily="34" charset="0"/>
              </a:rPr>
              <a:t>Reedhima</a:t>
            </a:r>
            <a:r>
              <a:rPr lang="en-US" dirty="0" smtClean="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Chhabra</a:t>
            </a:r>
            <a:r>
              <a:rPr lang="en-US" dirty="0">
                <a:latin typeface="Times New Roman" panose="02020603050405020304" pitchFamily="18" charset="0"/>
                <a:ea typeface="Calibri" panose="020F0502020204030204" pitchFamily="34" charset="0"/>
              </a:rPr>
              <a:t> Performed in </a:t>
            </a:r>
            <a:r>
              <a:rPr lang="en-US" dirty="0" err="1">
                <a:latin typeface="Times New Roman" panose="02020603050405020304" pitchFamily="18" charset="0"/>
                <a:ea typeface="Calibri" panose="020F0502020204030204" pitchFamily="34" charset="0"/>
              </a:rPr>
              <a:t>Indraprastha</a:t>
            </a:r>
            <a:r>
              <a:rPr lang="en-US" dirty="0">
                <a:latin typeface="Times New Roman" panose="02020603050405020304" pitchFamily="18" charset="0"/>
                <a:ea typeface="Calibri" panose="020F0502020204030204" pitchFamily="34" charset="0"/>
              </a:rPr>
              <a:t> Media </a:t>
            </a:r>
            <a:r>
              <a:rPr lang="en-US" dirty="0" err="1">
                <a:latin typeface="Times New Roman" panose="02020603050405020304" pitchFamily="18" charset="0"/>
                <a:ea typeface="Calibri" panose="020F0502020204030204" pitchFamily="34" charset="0"/>
              </a:rPr>
              <a:t>Samvad</a:t>
            </a:r>
            <a:r>
              <a:rPr lang="en-US" dirty="0">
                <a:latin typeface="Times New Roman" panose="02020603050405020304" pitchFamily="18" charset="0"/>
                <a:ea typeface="Calibri" panose="020F0502020204030204" pitchFamily="34" charset="0"/>
              </a:rPr>
              <a:t> and received a badge for cultural </a:t>
            </a:r>
            <a:r>
              <a:rPr lang="en-US" dirty="0" err="1">
                <a:latin typeface="Times New Roman" panose="02020603050405020304" pitchFamily="18" charset="0"/>
                <a:ea typeface="Calibri" panose="020F0502020204030204" pitchFamily="34" charset="0"/>
              </a:rPr>
              <a:t>convenor</a:t>
            </a:r>
            <a:r>
              <a:rPr lang="en-US" dirty="0">
                <a:latin typeface="Times New Roman" panose="02020603050405020304" pitchFamily="18" charset="0"/>
                <a:ea typeface="Calibri" panose="020F0502020204030204" pitchFamily="34" charset="0"/>
              </a:rPr>
              <a:t> of the Media </a:t>
            </a:r>
            <a:r>
              <a:rPr lang="en-US" dirty="0" err="1">
                <a:latin typeface="Times New Roman" panose="02020603050405020304" pitchFamily="18" charset="0"/>
                <a:ea typeface="Calibri" panose="020F0502020204030204" pitchFamily="34" charset="0"/>
              </a:rPr>
              <a:t>Manthan</a:t>
            </a:r>
            <a:r>
              <a:rPr lang="en-US" dirty="0">
                <a:latin typeface="Times New Roman" panose="02020603050405020304" pitchFamily="18" charset="0"/>
                <a:ea typeface="Calibri" panose="020F0502020204030204" pitchFamily="34" charset="0"/>
              </a:rPr>
              <a:t> Team of </a:t>
            </a:r>
            <a:r>
              <a:rPr lang="en-US" dirty="0" err="1">
                <a:latin typeface="Times New Roman" panose="02020603050405020304" pitchFamily="18" charset="0"/>
                <a:ea typeface="Calibri" panose="020F0502020204030204" pitchFamily="34" charset="0"/>
              </a:rPr>
              <a:t>Bharati</a:t>
            </a:r>
            <a:r>
              <a:rPr lang="en-US" dirty="0">
                <a:latin typeface="Times New Roman" panose="02020603050405020304" pitchFamily="18" charset="0"/>
                <a:ea typeface="Calibri" panose="020F0502020204030204" pitchFamily="34" charset="0"/>
              </a:rPr>
              <a:t> College</a:t>
            </a:r>
            <a:endParaRPr lang="en-US" dirty="0">
              <a:effectLst/>
              <a:latin typeface="Calibri" panose="020F0502020204030204" pitchFamily="34" charset="0"/>
              <a:ea typeface="Calibri" panose="020F0502020204030204" pitchFamily="34" charset="0"/>
            </a:endParaRPr>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9412" y="1981200"/>
            <a:ext cx="7086599" cy="4487862"/>
          </a:xfrm>
          <a:prstGeom prst="rect">
            <a:avLst/>
          </a:prstGeom>
          <a:noFill/>
          <a:ln>
            <a:noFill/>
          </a:ln>
        </p:spPr>
      </p:pic>
    </p:spTree>
    <p:extLst>
      <p:ext uri="{BB962C8B-B14F-4D97-AF65-F5344CB8AC3E}">
        <p14:creationId xmlns:p14="http://schemas.microsoft.com/office/powerpoint/2010/main" val="293096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3" y="2514600"/>
            <a:ext cx="3657600" cy="3139321"/>
          </a:xfrm>
          <a:prstGeom prst="rect">
            <a:avLst/>
          </a:prstGeom>
        </p:spPr>
        <p:txBody>
          <a:bodyPr wrap="square">
            <a:spAutoFit/>
          </a:bodyPr>
          <a:lstStyle/>
          <a:p>
            <a:pPr lvl="0"/>
            <a:r>
              <a:rPr lang="en-US" dirty="0"/>
              <a:t>Date – 15</a:t>
            </a:r>
            <a:r>
              <a:rPr lang="en-US" baseline="30000" dirty="0"/>
              <a:t>th </a:t>
            </a:r>
            <a:r>
              <a:rPr lang="en-US" dirty="0"/>
              <a:t>August 2024</a:t>
            </a:r>
          </a:p>
          <a:p>
            <a:r>
              <a:rPr lang="en-US" dirty="0"/>
              <a:t>Singers and Dancers performed at the Independence Day Event</a:t>
            </a:r>
          </a:p>
          <a:p>
            <a:r>
              <a:rPr lang="en-US" dirty="0"/>
              <a:t>Songs: </a:t>
            </a:r>
            <a:r>
              <a:rPr lang="en-US" dirty="0" err="1"/>
              <a:t>Vande</a:t>
            </a:r>
            <a:r>
              <a:rPr lang="en-US" dirty="0"/>
              <a:t> </a:t>
            </a:r>
            <a:r>
              <a:rPr lang="en-US" dirty="0" err="1"/>
              <a:t>Mataram</a:t>
            </a:r>
            <a:r>
              <a:rPr lang="en-US" dirty="0"/>
              <a:t>, </a:t>
            </a:r>
            <a:r>
              <a:rPr lang="en-US" dirty="0" err="1"/>
              <a:t>Dil</a:t>
            </a:r>
            <a:r>
              <a:rPr lang="en-US" dirty="0"/>
              <a:t> </a:t>
            </a:r>
            <a:r>
              <a:rPr lang="en-US" dirty="0" err="1"/>
              <a:t>diya</a:t>
            </a:r>
            <a:r>
              <a:rPr lang="en-US" dirty="0"/>
              <a:t> </a:t>
            </a:r>
            <a:r>
              <a:rPr lang="en-US" dirty="0" err="1"/>
              <a:t>hai</a:t>
            </a:r>
            <a:r>
              <a:rPr lang="en-US" dirty="0"/>
              <a:t> </a:t>
            </a:r>
            <a:r>
              <a:rPr lang="en-US" dirty="0" err="1"/>
              <a:t>jaan</a:t>
            </a:r>
            <a:r>
              <a:rPr lang="en-US" dirty="0"/>
              <a:t> </a:t>
            </a:r>
            <a:r>
              <a:rPr lang="en-US" dirty="0" err="1"/>
              <a:t>bhi</a:t>
            </a:r>
            <a:r>
              <a:rPr lang="en-US" dirty="0"/>
              <a:t> </a:t>
            </a:r>
            <a:r>
              <a:rPr lang="en-US" dirty="0" err="1"/>
              <a:t>denge</a:t>
            </a:r>
            <a:r>
              <a:rPr lang="en-US" dirty="0"/>
              <a:t>, National Anthem</a:t>
            </a:r>
          </a:p>
          <a:p>
            <a:r>
              <a:rPr lang="en-US" dirty="0"/>
              <a:t>Singers: </a:t>
            </a:r>
            <a:r>
              <a:rPr lang="en-US" dirty="0" err="1"/>
              <a:t>Bhumi</a:t>
            </a:r>
            <a:r>
              <a:rPr lang="en-US" dirty="0"/>
              <a:t> Sharma, </a:t>
            </a:r>
            <a:r>
              <a:rPr lang="en-US" dirty="0" err="1"/>
              <a:t>Sashu</a:t>
            </a:r>
            <a:r>
              <a:rPr lang="en-US" dirty="0"/>
              <a:t> </a:t>
            </a:r>
            <a:r>
              <a:rPr lang="en-US" dirty="0" err="1"/>
              <a:t>Katoch</a:t>
            </a:r>
            <a:r>
              <a:rPr lang="en-US" dirty="0"/>
              <a:t>, </a:t>
            </a:r>
            <a:r>
              <a:rPr lang="en-US" dirty="0" err="1"/>
              <a:t>Parvi</a:t>
            </a:r>
            <a:r>
              <a:rPr lang="en-US" dirty="0"/>
              <a:t> </a:t>
            </a:r>
            <a:r>
              <a:rPr lang="en-US" dirty="0" err="1"/>
              <a:t>Khurana</a:t>
            </a:r>
            <a:r>
              <a:rPr lang="en-US" dirty="0"/>
              <a:t>, Christina, </a:t>
            </a:r>
            <a:r>
              <a:rPr lang="en-US" dirty="0" err="1"/>
              <a:t>Shobhika</a:t>
            </a:r>
            <a:r>
              <a:rPr lang="en-US" dirty="0"/>
              <a:t>, </a:t>
            </a:r>
            <a:r>
              <a:rPr lang="en-US" dirty="0" err="1"/>
              <a:t>Vaishnavi</a:t>
            </a:r>
            <a:r>
              <a:rPr lang="en-US" dirty="0"/>
              <a:t>, </a:t>
            </a:r>
            <a:r>
              <a:rPr lang="en-US" dirty="0" err="1"/>
              <a:t>Tanvi</a:t>
            </a:r>
            <a:r>
              <a:rPr lang="en-US" dirty="0"/>
              <a:t>, </a:t>
            </a:r>
            <a:r>
              <a:rPr lang="en-US" dirty="0" err="1"/>
              <a:t>Yogya</a:t>
            </a:r>
            <a:r>
              <a:rPr lang="en-US" dirty="0"/>
              <a:t>, </a:t>
            </a:r>
            <a:r>
              <a:rPr lang="en-US" dirty="0" err="1"/>
              <a:t>Archana</a:t>
            </a:r>
            <a:endParaRPr lang="en-US" dirty="0"/>
          </a:p>
          <a:p>
            <a:r>
              <a:rPr lang="en-US" dirty="0"/>
              <a:t>Dancer: </a:t>
            </a:r>
            <a:r>
              <a:rPr lang="en-US" dirty="0" err="1"/>
              <a:t>Reedhima</a:t>
            </a:r>
            <a:r>
              <a:rPr lang="en-US" dirty="0"/>
              <a:t> </a:t>
            </a:r>
            <a:r>
              <a:rPr lang="en-US" dirty="0" err="1"/>
              <a:t>Chhabra</a:t>
            </a:r>
            <a:r>
              <a:rPr lang="en-US" dirty="0"/>
              <a:t> </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2252" y="1897380"/>
            <a:ext cx="6918960" cy="4503420"/>
          </a:xfrm>
          <a:prstGeom prst="rect">
            <a:avLst/>
          </a:prstGeom>
          <a:noFill/>
          <a:ln>
            <a:noFill/>
          </a:ln>
        </p:spPr>
      </p:pic>
    </p:spTree>
    <p:extLst>
      <p:ext uri="{BB962C8B-B14F-4D97-AF65-F5344CB8AC3E}">
        <p14:creationId xmlns:p14="http://schemas.microsoft.com/office/powerpoint/2010/main" val="183480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3" y="2514600"/>
            <a:ext cx="3657600" cy="3139321"/>
          </a:xfrm>
          <a:prstGeom prst="rect">
            <a:avLst/>
          </a:prstGeom>
        </p:spPr>
        <p:txBody>
          <a:bodyPr wrap="square">
            <a:spAutoFit/>
          </a:bodyPr>
          <a:lstStyle/>
          <a:p>
            <a:pPr lvl="0"/>
            <a:r>
              <a:rPr lang="en-US" dirty="0"/>
              <a:t>Date – 30</a:t>
            </a:r>
            <a:r>
              <a:rPr lang="en-US" baseline="30000" dirty="0"/>
              <a:t>th</a:t>
            </a:r>
            <a:r>
              <a:rPr lang="en-US" dirty="0"/>
              <a:t> August 2024</a:t>
            </a:r>
          </a:p>
          <a:p>
            <a:r>
              <a:rPr lang="en-US" dirty="0"/>
              <a:t>Singers performed at an Event where the Vice President of India addressed the students of </a:t>
            </a:r>
            <a:r>
              <a:rPr lang="en-US" dirty="0" err="1"/>
              <a:t>Bharati</a:t>
            </a:r>
            <a:r>
              <a:rPr lang="en-US" dirty="0"/>
              <a:t> College on “The Role of Women in </a:t>
            </a:r>
            <a:r>
              <a:rPr lang="en-US" dirty="0" err="1"/>
              <a:t>Viksit</a:t>
            </a:r>
            <a:r>
              <a:rPr lang="en-US" dirty="0"/>
              <a:t> Bharat.”</a:t>
            </a:r>
          </a:p>
          <a:p>
            <a:r>
              <a:rPr lang="en-US" dirty="0"/>
              <a:t>Song: </a:t>
            </a:r>
            <a:r>
              <a:rPr lang="en-US" dirty="0" err="1"/>
              <a:t>Kulgeet</a:t>
            </a:r>
            <a:r>
              <a:rPr lang="en-US" dirty="0"/>
              <a:t>, </a:t>
            </a:r>
            <a:r>
              <a:rPr lang="en-US" dirty="0" err="1"/>
              <a:t>Saraswati</a:t>
            </a:r>
            <a:r>
              <a:rPr lang="en-US" dirty="0"/>
              <a:t> </a:t>
            </a:r>
            <a:r>
              <a:rPr lang="en-US" dirty="0" err="1"/>
              <a:t>Vandana</a:t>
            </a:r>
            <a:r>
              <a:rPr lang="en-US" dirty="0"/>
              <a:t>, National Anthem</a:t>
            </a:r>
          </a:p>
          <a:p>
            <a:r>
              <a:rPr lang="en-US" dirty="0"/>
              <a:t>Singers: </a:t>
            </a:r>
            <a:r>
              <a:rPr lang="en-US" dirty="0" err="1"/>
              <a:t>Bhumi</a:t>
            </a:r>
            <a:r>
              <a:rPr lang="en-US" dirty="0"/>
              <a:t> Sharma, </a:t>
            </a:r>
            <a:r>
              <a:rPr lang="en-US" dirty="0" err="1"/>
              <a:t>Tanvi</a:t>
            </a:r>
            <a:r>
              <a:rPr lang="en-US" dirty="0"/>
              <a:t>, </a:t>
            </a:r>
            <a:r>
              <a:rPr lang="en-US" dirty="0" err="1"/>
              <a:t>Sashu</a:t>
            </a:r>
            <a:r>
              <a:rPr lang="en-US" dirty="0"/>
              <a:t> </a:t>
            </a:r>
            <a:r>
              <a:rPr lang="en-US" dirty="0" err="1"/>
              <a:t>Katoch</a:t>
            </a:r>
            <a:r>
              <a:rPr lang="en-US" dirty="0"/>
              <a:t>, </a:t>
            </a:r>
            <a:r>
              <a:rPr lang="en-US" dirty="0" err="1"/>
              <a:t>Vaishnavi</a:t>
            </a:r>
            <a:r>
              <a:rPr lang="en-US" dirty="0"/>
              <a:t>, </a:t>
            </a:r>
            <a:r>
              <a:rPr lang="en-US" dirty="0" err="1"/>
              <a:t>Shobhika</a:t>
            </a:r>
            <a:r>
              <a:rPr lang="en-US" dirty="0"/>
              <a:t>, Christina</a:t>
            </a:r>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2060" y="1970087"/>
            <a:ext cx="7493952" cy="4506913"/>
          </a:xfrm>
          <a:prstGeom prst="rect">
            <a:avLst/>
          </a:prstGeom>
          <a:noFill/>
          <a:ln>
            <a:noFill/>
          </a:ln>
        </p:spPr>
      </p:pic>
    </p:spTree>
    <p:extLst>
      <p:ext uri="{BB962C8B-B14F-4D97-AF65-F5344CB8AC3E}">
        <p14:creationId xmlns:p14="http://schemas.microsoft.com/office/powerpoint/2010/main" val="116827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3" y="2514600"/>
            <a:ext cx="3657600" cy="2031325"/>
          </a:xfrm>
          <a:prstGeom prst="rect">
            <a:avLst/>
          </a:prstGeom>
        </p:spPr>
        <p:txBody>
          <a:bodyPr wrap="square">
            <a:spAutoFit/>
          </a:bodyPr>
          <a:lstStyle/>
          <a:p>
            <a:pPr lvl="0"/>
            <a:r>
              <a:rPr lang="en-US" dirty="0"/>
              <a:t>Date – 14</a:t>
            </a:r>
            <a:r>
              <a:rPr lang="en-US" baseline="30000" dirty="0"/>
              <a:t>th</a:t>
            </a:r>
            <a:r>
              <a:rPr lang="en-US" dirty="0"/>
              <a:t> September 2024</a:t>
            </a:r>
          </a:p>
          <a:p>
            <a:r>
              <a:rPr lang="en-US" dirty="0" err="1"/>
              <a:t>Vaishnavi</a:t>
            </a:r>
            <a:r>
              <a:rPr lang="en-US" dirty="0"/>
              <a:t> Tiwari and </a:t>
            </a:r>
            <a:r>
              <a:rPr lang="en-US" dirty="0" err="1"/>
              <a:t>Tanvi</a:t>
            </a:r>
            <a:r>
              <a:rPr lang="en-US" dirty="0"/>
              <a:t> Chauhan participated in a Singing Competition organized by NSS on Hindi </a:t>
            </a:r>
            <a:r>
              <a:rPr lang="en-US" dirty="0" err="1"/>
              <a:t>Diwas</a:t>
            </a:r>
            <a:endParaRPr lang="en-US" dirty="0"/>
          </a:p>
          <a:p>
            <a:r>
              <a:rPr lang="en-US" dirty="0" err="1"/>
              <a:t>Vaishnavi</a:t>
            </a:r>
            <a:r>
              <a:rPr lang="en-US" dirty="0"/>
              <a:t> secured First Position and </a:t>
            </a:r>
            <a:r>
              <a:rPr lang="en-US" dirty="0" err="1"/>
              <a:t>Tanvi</a:t>
            </a:r>
            <a:r>
              <a:rPr lang="en-US" dirty="0"/>
              <a:t> secured Third Position</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2074" y="1996102"/>
            <a:ext cx="3259137" cy="4252298"/>
          </a:xfrm>
          <a:prstGeom prst="rect">
            <a:avLst/>
          </a:prstGeom>
          <a:noFill/>
          <a:ln>
            <a:noFill/>
          </a:ln>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3612" y="1996102"/>
            <a:ext cx="3810000" cy="4252298"/>
          </a:xfrm>
          <a:prstGeom prst="rect">
            <a:avLst/>
          </a:prstGeom>
          <a:noFill/>
          <a:ln>
            <a:noFill/>
          </a:ln>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4925" y="1646238"/>
            <a:ext cx="7955280" cy="5623560"/>
          </a:xfrm>
          <a:prstGeom prst="rect">
            <a:avLst/>
          </a:prstGeom>
          <a:noFill/>
          <a:ln>
            <a:noFill/>
          </a:ln>
        </p:spPr>
      </p:pic>
    </p:spTree>
    <p:extLst>
      <p:ext uri="{BB962C8B-B14F-4D97-AF65-F5344CB8AC3E}">
        <p14:creationId xmlns:p14="http://schemas.microsoft.com/office/powerpoint/2010/main" val="79961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3" y="2514600"/>
            <a:ext cx="3657600" cy="3693319"/>
          </a:xfrm>
          <a:prstGeom prst="rect">
            <a:avLst/>
          </a:prstGeom>
        </p:spPr>
        <p:txBody>
          <a:bodyPr wrap="square">
            <a:spAutoFit/>
          </a:bodyPr>
          <a:lstStyle/>
          <a:p>
            <a:pPr lvl="0"/>
            <a:r>
              <a:rPr lang="en-US" dirty="0"/>
              <a:t>Date – 20</a:t>
            </a:r>
            <a:r>
              <a:rPr lang="en-US" baseline="30000" dirty="0"/>
              <a:t>th</a:t>
            </a:r>
            <a:r>
              <a:rPr lang="en-US" dirty="0"/>
              <a:t> September 2024</a:t>
            </a:r>
          </a:p>
          <a:p>
            <a:r>
              <a:rPr lang="en-US" dirty="0"/>
              <a:t>Singers and Dancers performed in the Annual Day 2024</a:t>
            </a:r>
          </a:p>
          <a:p>
            <a:r>
              <a:rPr lang="en-US" dirty="0"/>
              <a:t>Song: </a:t>
            </a:r>
            <a:r>
              <a:rPr lang="en-US" dirty="0" err="1"/>
              <a:t>Saraswati</a:t>
            </a:r>
            <a:r>
              <a:rPr lang="en-US" dirty="0"/>
              <a:t> </a:t>
            </a:r>
            <a:r>
              <a:rPr lang="en-US" dirty="0" err="1"/>
              <a:t>Vandana</a:t>
            </a:r>
            <a:r>
              <a:rPr lang="en-US" dirty="0"/>
              <a:t>, </a:t>
            </a:r>
            <a:r>
              <a:rPr lang="en-US" dirty="0" err="1"/>
              <a:t>Kulgeet</a:t>
            </a:r>
            <a:endParaRPr lang="en-US" dirty="0"/>
          </a:p>
          <a:p>
            <a:r>
              <a:rPr lang="en-US" dirty="0"/>
              <a:t>Singers: </a:t>
            </a:r>
            <a:r>
              <a:rPr lang="en-US" dirty="0" err="1"/>
              <a:t>Priyanshi</a:t>
            </a:r>
            <a:r>
              <a:rPr lang="en-US" dirty="0"/>
              <a:t> </a:t>
            </a:r>
            <a:r>
              <a:rPr lang="en-US" dirty="0" err="1"/>
              <a:t>Rawat</a:t>
            </a:r>
            <a:r>
              <a:rPr lang="en-US" dirty="0"/>
              <a:t>, </a:t>
            </a:r>
            <a:r>
              <a:rPr lang="en-US" dirty="0" err="1"/>
              <a:t>Sashu</a:t>
            </a:r>
            <a:r>
              <a:rPr lang="en-US" dirty="0"/>
              <a:t> </a:t>
            </a:r>
            <a:r>
              <a:rPr lang="en-US" dirty="0" err="1"/>
              <a:t>Katoch</a:t>
            </a:r>
            <a:r>
              <a:rPr lang="en-US" dirty="0"/>
              <a:t>, </a:t>
            </a:r>
            <a:r>
              <a:rPr lang="en-US" dirty="0" err="1"/>
              <a:t>Bhumi</a:t>
            </a:r>
            <a:r>
              <a:rPr lang="en-US" dirty="0"/>
              <a:t> Sharma, Christina, </a:t>
            </a:r>
            <a:r>
              <a:rPr lang="en-US" dirty="0" err="1"/>
              <a:t>Shobhika</a:t>
            </a:r>
            <a:r>
              <a:rPr lang="en-US" dirty="0"/>
              <a:t>, </a:t>
            </a:r>
            <a:r>
              <a:rPr lang="en-US" dirty="0" err="1"/>
              <a:t>Mandira</a:t>
            </a:r>
            <a:r>
              <a:rPr lang="en-US" dirty="0"/>
              <a:t>, </a:t>
            </a:r>
            <a:r>
              <a:rPr lang="en-US" dirty="0" err="1"/>
              <a:t>Archana</a:t>
            </a:r>
            <a:r>
              <a:rPr lang="en-US" dirty="0"/>
              <a:t>, </a:t>
            </a:r>
            <a:r>
              <a:rPr lang="en-US" dirty="0" err="1"/>
              <a:t>Vaishnavi</a:t>
            </a:r>
            <a:r>
              <a:rPr lang="en-US" dirty="0"/>
              <a:t>, </a:t>
            </a:r>
            <a:r>
              <a:rPr lang="en-US" dirty="0" err="1"/>
              <a:t>Tanvi</a:t>
            </a:r>
            <a:r>
              <a:rPr lang="en-US" dirty="0"/>
              <a:t> </a:t>
            </a:r>
          </a:p>
          <a:p>
            <a:r>
              <a:rPr lang="en-US" dirty="0"/>
              <a:t>Dancers: </a:t>
            </a:r>
            <a:r>
              <a:rPr lang="en-US" dirty="0" err="1"/>
              <a:t>Diksha</a:t>
            </a:r>
            <a:r>
              <a:rPr lang="en-US" dirty="0"/>
              <a:t>, Diya </a:t>
            </a:r>
            <a:r>
              <a:rPr lang="en-US" dirty="0" err="1"/>
              <a:t>Jaiswal</a:t>
            </a:r>
            <a:r>
              <a:rPr lang="en-US" dirty="0"/>
              <a:t>, </a:t>
            </a:r>
            <a:r>
              <a:rPr lang="en-US" dirty="0" err="1"/>
              <a:t>Anushka</a:t>
            </a:r>
            <a:r>
              <a:rPr lang="en-US" dirty="0"/>
              <a:t>, </a:t>
            </a:r>
            <a:r>
              <a:rPr lang="en-US" dirty="0" err="1"/>
              <a:t>Bishita</a:t>
            </a:r>
            <a:r>
              <a:rPr lang="en-US" dirty="0"/>
              <a:t>, </a:t>
            </a:r>
            <a:r>
              <a:rPr lang="en-US" dirty="0" err="1"/>
              <a:t>Reedhima</a:t>
            </a:r>
            <a:r>
              <a:rPr lang="en-US" dirty="0"/>
              <a:t> </a:t>
            </a:r>
            <a:r>
              <a:rPr lang="en-US" dirty="0" err="1"/>
              <a:t>Chhabra</a:t>
            </a:r>
            <a:r>
              <a:rPr lang="en-US" dirty="0"/>
              <a:t>, </a:t>
            </a:r>
            <a:r>
              <a:rPr lang="en-US" dirty="0" err="1"/>
              <a:t>Samridhi</a:t>
            </a:r>
            <a:r>
              <a:rPr lang="en-US" dirty="0"/>
              <a:t>, </a:t>
            </a:r>
            <a:r>
              <a:rPr lang="en-US" dirty="0" err="1"/>
              <a:t>Pragati</a:t>
            </a:r>
            <a:r>
              <a:rPr lang="en-US" dirty="0"/>
              <a:t>, </a:t>
            </a:r>
            <a:r>
              <a:rPr lang="en-US" dirty="0" err="1"/>
              <a:t>Anshika</a:t>
            </a:r>
            <a:endParaRPr lang="en-US"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5072" y="1869440"/>
            <a:ext cx="5920740" cy="4018280"/>
          </a:xfrm>
          <a:prstGeom prst="rect">
            <a:avLst/>
          </a:prstGeom>
          <a:noFill/>
          <a:ln>
            <a:noFill/>
          </a:ln>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9485" y="1869440"/>
            <a:ext cx="2339340" cy="4018280"/>
          </a:xfrm>
          <a:prstGeom prst="rect">
            <a:avLst/>
          </a:prstGeom>
          <a:noFill/>
          <a:ln>
            <a:noFill/>
          </a:ln>
        </p:spPr>
      </p:pic>
    </p:spTree>
    <p:extLst>
      <p:ext uri="{BB962C8B-B14F-4D97-AF65-F5344CB8AC3E}">
        <p14:creationId xmlns:p14="http://schemas.microsoft.com/office/powerpoint/2010/main" val="336956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3" y="2514600"/>
            <a:ext cx="3657600" cy="2308324"/>
          </a:xfrm>
          <a:prstGeom prst="rect">
            <a:avLst/>
          </a:prstGeom>
        </p:spPr>
        <p:txBody>
          <a:bodyPr wrap="square">
            <a:spAutoFit/>
          </a:bodyPr>
          <a:lstStyle/>
          <a:p>
            <a:pPr lvl="0"/>
            <a:r>
              <a:rPr lang="en-US" dirty="0"/>
              <a:t>Date – 15</a:t>
            </a:r>
            <a:r>
              <a:rPr lang="en-US" baseline="30000" dirty="0"/>
              <a:t>th</a:t>
            </a:r>
            <a:r>
              <a:rPr lang="en-US" dirty="0"/>
              <a:t> October 2024</a:t>
            </a:r>
          </a:p>
          <a:p>
            <a:r>
              <a:rPr lang="en-US" dirty="0"/>
              <a:t>Singers performed in </a:t>
            </a:r>
            <a:r>
              <a:rPr lang="en-US" dirty="0" err="1"/>
              <a:t>Karmastithi</a:t>
            </a:r>
            <a:r>
              <a:rPr lang="en-US" dirty="0"/>
              <a:t> organized by the Psychology Department</a:t>
            </a:r>
          </a:p>
          <a:p>
            <a:r>
              <a:rPr lang="en-US" dirty="0"/>
              <a:t>Singers: </a:t>
            </a:r>
            <a:r>
              <a:rPr lang="en-US" dirty="0" err="1"/>
              <a:t>Parvi</a:t>
            </a:r>
            <a:r>
              <a:rPr lang="en-US" dirty="0"/>
              <a:t>, </a:t>
            </a:r>
            <a:r>
              <a:rPr lang="en-US" dirty="0" err="1"/>
              <a:t>Sharanya</a:t>
            </a:r>
            <a:r>
              <a:rPr lang="en-US" dirty="0"/>
              <a:t>, </a:t>
            </a:r>
            <a:r>
              <a:rPr lang="en-US" dirty="0" err="1"/>
              <a:t>Tanvi</a:t>
            </a:r>
            <a:r>
              <a:rPr lang="en-US" dirty="0"/>
              <a:t>, </a:t>
            </a:r>
            <a:r>
              <a:rPr lang="en-US" dirty="0" err="1"/>
              <a:t>Priyanshi</a:t>
            </a:r>
            <a:r>
              <a:rPr lang="en-US" dirty="0"/>
              <a:t> </a:t>
            </a:r>
            <a:r>
              <a:rPr lang="en-US" dirty="0" err="1"/>
              <a:t>Rawat</a:t>
            </a:r>
            <a:r>
              <a:rPr lang="en-US" dirty="0"/>
              <a:t>, </a:t>
            </a:r>
            <a:r>
              <a:rPr lang="en-US" dirty="0" err="1"/>
              <a:t>Sashu</a:t>
            </a:r>
            <a:r>
              <a:rPr lang="en-US" dirty="0"/>
              <a:t> </a:t>
            </a:r>
            <a:r>
              <a:rPr lang="en-US" dirty="0" err="1"/>
              <a:t>Katoch</a:t>
            </a:r>
            <a:r>
              <a:rPr lang="en-US" dirty="0"/>
              <a:t>, </a:t>
            </a:r>
            <a:r>
              <a:rPr lang="en-US" dirty="0" err="1"/>
              <a:t>Pawni</a:t>
            </a:r>
            <a:r>
              <a:rPr lang="en-US" dirty="0"/>
              <a:t>, </a:t>
            </a:r>
            <a:r>
              <a:rPr lang="en-US" dirty="0" err="1"/>
              <a:t>Khushi</a:t>
            </a:r>
            <a:r>
              <a:rPr lang="en-US" dirty="0"/>
              <a:t>, </a:t>
            </a:r>
            <a:r>
              <a:rPr lang="en-US" dirty="0" err="1"/>
              <a:t>Ria</a:t>
            </a:r>
            <a:r>
              <a:rPr lang="en-US" dirty="0"/>
              <a:t>, </a:t>
            </a:r>
            <a:r>
              <a:rPr lang="en-US" dirty="0" err="1"/>
              <a:t>Shobhika</a:t>
            </a:r>
            <a:r>
              <a:rPr lang="en-US" dirty="0"/>
              <a:t>, </a:t>
            </a:r>
            <a:r>
              <a:rPr lang="en-US" dirty="0" err="1"/>
              <a:t>Parisha</a:t>
            </a:r>
            <a:r>
              <a:rPr lang="en-US" dirty="0"/>
              <a:t>, </a:t>
            </a:r>
            <a:r>
              <a:rPr lang="en-US" dirty="0" err="1"/>
              <a:t>Yogya</a:t>
            </a:r>
            <a:r>
              <a:rPr lang="en-US" dirty="0"/>
              <a:t>, </a:t>
            </a:r>
            <a:r>
              <a:rPr lang="en-US" dirty="0" err="1"/>
              <a:t>Ritika</a:t>
            </a:r>
            <a:r>
              <a:rPr lang="en-US" dirty="0"/>
              <a:t>, </a:t>
            </a:r>
            <a:r>
              <a:rPr lang="en-US" dirty="0" err="1"/>
              <a:t>Puru</a:t>
            </a:r>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1732" y="2082800"/>
            <a:ext cx="4785360" cy="2692400"/>
          </a:xfrm>
          <a:prstGeom prst="rect">
            <a:avLst/>
          </a:prstGeom>
          <a:noFill/>
          <a:ln>
            <a:noFill/>
          </a:ln>
        </p:spPr>
      </p:pic>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1225" y="4107180"/>
            <a:ext cx="4927600" cy="2750820"/>
          </a:xfrm>
          <a:prstGeom prst="rect">
            <a:avLst/>
          </a:prstGeom>
          <a:noFill/>
          <a:ln>
            <a:noFill/>
          </a:ln>
        </p:spPr>
      </p:pic>
    </p:spTree>
    <p:extLst>
      <p:ext uri="{BB962C8B-B14F-4D97-AF65-F5344CB8AC3E}">
        <p14:creationId xmlns:p14="http://schemas.microsoft.com/office/powerpoint/2010/main" val="22752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3" y="2514600"/>
            <a:ext cx="3657600" cy="2308324"/>
          </a:xfrm>
          <a:prstGeom prst="rect">
            <a:avLst/>
          </a:prstGeom>
        </p:spPr>
        <p:txBody>
          <a:bodyPr wrap="square">
            <a:spAutoFit/>
          </a:bodyPr>
          <a:lstStyle/>
          <a:p>
            <a:pPr lvl="0"/>
            <a:r>
              <a:rPr lang="en-US" dirty="0"/>
              <a:t>15</a:t>
            </a:r>
            <a:r>
              <a:rPr lang="en-US" baseline="30000" dirty="0"/>
              <a:t>th</a:t>
            </a:r>
            <a:r>
              <a:rPr lang="en-US" dirty="0"/>
              <a:t> October 2024</a:t>
            </a:r>
          </a:p>
          <a:p>
            <a:r>
              <a:rPr lang="en-US" dirty="0"/>
              <a:t>Dancers performed in the Youth Festival organized by the University of Delhi</a:t>
            </a:r>
          </a:p>
          <a:p>
            <a:r>
              <a:rPr lang="en-US" dirty="0"/>
              <a:t>Dancers: </a:t>
            </a:r>
            <a:r>
              <a:rPr lang="en-US" dirty="0" err="1"/>
              <a:t>Bishita</a:t>
            </a:r>
            <a:r>
              <a:rPr lang="en-US" dirty="0"/>
              <a:t>, Diya, </a:t>
            </a:r>
            <a:r>
              <a:rPr lang="en-US" dirty="0" err="1"/>
              <a:t>Samridhi</a:t>
            </a:r>
            <a:r>
              <a:rPr lang="en-US" dirty="0"/>
              <a:t>, </a:t>
            </a:r>
            <a:r>
              <a:rPr lang="en-US" dirty="0" err="1"/>
              <a:t>Reedhima</a:t>
            </a:r>
            <a:r>
              <a:rPr lang="en-US" dirty="0"/>
              <a:t>, </a:t>
            </a:r>
            <a:r>
              <a:rPr lang="en-US" dirty="0" err="1"/>
              <a:t>Yamini</a:t>
            </a:r>
            <a:r>
              <a:rPr lang="en-US" dirty="0"/>
              <a:t>, </a:t>
            </a:r>
            <a:r>
              <a:rPr lang="en-US" dirty="0" err="1"/>
              <a:t>Lakshika</a:t>
            </a:r>
            <a:r>
              <a:rPr lang="en-US" dirty="0"/>
              <a:t>, </a:t>
            </a:r>
            <a:r>
              <a:rPr lang="en-US" dirty="0" err="1"/>
              <a:t>Anshika</a:t>
            </a:r>
            <a:r>
              <a:rPr lang="en-US" dirty="0"/>
              <a:t>, </a:t>
            </a:r>
            <a:r>
              <a:rPr lang="en-US" dirty="0" err="1"/>
              <a:t>Sukhmeet</a:t>
            </a:r>
            <a:r>
              <a:rPr lang="en-US" dirty="0"/>
              <a:t>, </a:t>
            </a:r>
            <a:r>
              <a:rPr lang="en-US" dirty="0" err="1"/>
              <a:t>Sakshi</a:t>
            </a:r>
            <a:r>
              <a:rPr lang="en-US" dirty="0"/>
              <a:t>, </a:t>
            </a:r>
            <a:r>
              <a:rPr lang="en-US" dirty="0" err="1"/>
              <a:t>Diksha</a:t>
            </a:r>
            <a:endParaRPr lang="en-US" dirty="0"/>
          </a:p>
        </p:txBody>
      </p:sp>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2057" y="3377565"/>
            <a:ext cx="4615180" cy="3461385"/>
          </a:xfrm>
          <a:prstGeom prst="rect">
            <a:avLst/>
          </a:prstGeom>
          <a:noFill/>
          <a:ln>
            <a:noFill/>
          </a:ln>
        </p:spPr>
      </p:pic>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012" y="1616393"/>
            <a:ext cx="4648200" cy="3206532"/>
          </a:xfrm>
          <a:prstGeom prst="rect">
            <a:avLst/>
          </a:prstGeom>
          <a:noFill/>
          <a:ln>
            <a:noFill/>
          </a:ln>
        </p:spPr>
      </p:pic>
    </p:spTree>
    <p:extLst>
      <p:ext uri="{BB962C8B-B14F-4D97-AF65-F5344CB8AC3E}">
        <p14:creationId xmlns:p14="http://schemas.microsoft.com/office/powerpoint/2010/main" val="141657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27013" y="2514600"/>
            <a:ext cx="3657600" cy="2308324"/>
          </a:xfrm>
          <a:prstGeom prst="rect">
            <a:avLst/>
          </a:prstGeom>
        </p:spPr>
        <p:txBody>
          <a:bodyPr wrap="square">
            <a:spAutoFit/>
          </a:bodyPr>
          <a:lstStyle/>
          <a:p>
            <a:pPr lvl="0"/>
            <a:r>
              <a:rPr lang="en-US" dirty="0"/>
              <a:t>Date – 19</a:t>
            </a:r>
            <a:r>
              <a:rPr lang="en-US" baseline="30000" dirty="0"/>
              <a:t>th</a:t>
            </a:r>
            <a:r>
              <a:rPr lang="en-US" dirty="0"/>
              <a:t> October 2024</a:t>
            </a:r>
          </a:p>
          <a:p>
            <a:r>
              <a:rPr lang="en-US" dirty="0"/>
              <a:t>Singers performed in </a:t>
            </a:r>
            <a:r>
              <a:rPr lang="en-US" dirty="0" err="1"/>
              <a:t>Dholida</a:t>
            </a:r>
            <a:r>
              <a:rPr lang="en-US" dirty="0"/>
              <a:t>: The </a:t>
            </a:r>
            <a:r>
              <a:rPr lang="en-US" dirty="0" err="1"/>
              <a:t>Garba</a:t>
            </a:r>
            <a:r>
              <a:rPr lang="en-US" dirty="0"/>
              <a:t> Fest and Diwali </a:t>
            </a:r>
            <a:r>
              <a:rPr lang="en-US" dirty="0" err="1"/>
              <a:t>Mela</a:t>
            </a:r>
            <a:r>
              <a:rPr lang="en-US" dirty="0"/>
              <a:t> organized by Student Helpdesk</a:t>
            </a:r>
          </a:p>
          <a:p>
            <a:r>
              <a:rPr lang="en-US" dirty="0"/>
              <a:t>Singers: </a:t>
            </a:r>
            <a:r>
              <a:rPr lang="en-US" dirty="0" err="1"/>
              <a:t>Shobhika</a:t>
            </a:r>
            <a:r>
              <a:rPr lang="en-US" dirty="0"/>
              <a:t>, </a:t>
            </a:r>
            <a:r>
              <a:rPr lang="en-US" dirty="0" err="1"/>
              <a:t>Bhumi</a:t>
            </a:r>
            <a:r>
              <a:rPr lang="en-US" dirty="0"/>
              <a:t> Sharma, </a:t>
            </a:r>
            <a:r>
              <a:rPr lang="en-US" dirty="0" err="1"/>
              <a:t>Sashu</a:t>
            </a:r>
            <a:r>
              <a:rPr lang="en-US" dirty="0"/>
              <a:t> </a:t>
            </a:r>
            <a:r>
              <a:rPr lang="en-US" dirty="0" err="1"/>
              <a:t>Katoch</a:t>
            </a:r>
            <a:r>
              <a:rPr lang="en-US" dirty="0"/>
              <a:t>, </a:t>
            </a:r>
            <a:r>
              <a:rPr lang="en-US" dirty="0" err="1"/>
              <a:t>Parisha</a:t>
            </a:r>
            <a:r>
              <a:rPr lang="en-US" dirty="0"/>
              <a:t>, </a:t>
            </a:r>
            <a:r>
              <a:rPr lang="en-US" dirty="0" err="1"/>
              <a:t>Vaishnavi</a:t>
            </a:r>
            <a:r>
              <a:rPr lang="en-US" dirty="0"/>
              <a:t>, </a:t>
            </a:r>
            <a:r>
              <a:rPr lang="en-US" dirty="0" err="1"/>
              <a:t>Khushi</a:t>
            </a:r>
            <a:r>
              <a:rPr lang="en-US" dirty="0"/>
              <a:t>, </a:t>
            </a:r>
            <a:r>
              <a:rPr lang="en-US" dirty="0" err="1"/>
              <a:t>Tanvi</a:t>
            </a:r>
            <a:r>
              <a:rPr lang="en-US" dirty="0"/>
              <a:t>, </a:t>
            </a:r>
            <a:r>
              <a:rPr lang="en-US" dirty="0" err="1"/>
              <a:t>Parvi</a:t>
            </a:r>
            <a:r>
              <a:rPr lang="en-US" dirty="0"/>
              <a:t>, </a:t>
            </a:r>
            <a:r>
              <a:rPr lang="en-US" dirty="0" err="1"/>
              <a:t>Yogya</a:t>
            </a:r>
            <a:r>
              <a:rPr lang="en-US" dirty="0"/>
              <a:t>, </a:t>
            </a:r>
            <a:r>
              <a:rPr lang="en-US" dirty="0" err="1"/>
              <a:t>Puru</a:t>
            </a:r>
            <a:r>
              <a:rPr lang="en-US" dirty="0"/>
              <a:t>, </a:t>
            </a:r>
            <a:r>
              <a:rPr lang="en-US" dirty="0" err="1"/>
              <a:t>Archana</a:t>
            </a:r>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6512" y="1743074"/>
            <a:ext cx="7734300" cy="4962525"/>
          </a:xfrm>
          <a:prstGeom prst="rect">
            <a:avLst/>
          </a:prstGeom>
          <a:noFill/>
          <a:ln>
            <a:noFill/>
          </a:ln>
        </p:spPr>
      </p:pic>
    </p:spTree>
    <p:extLst>
      <p:ext uri="{BB962C8B-B14F-4D97-AF65-F5344CB8AC3E}">
        <p14:creationId xmlns:p14="http://schemas.microsoft.com/office/powerpoint/2010/main" val="369486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173" t="6819" r="4919" b="38629"/>
          <a:stretch/>
        </p:blipFill>
        <p:spPr>
          <a:xfrm>
            <a:off x="4882705" y="2676874"/>
            <a:ext cx="7764907" cy="310596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568" t="25591" r="40465" b="18854"/>
          <a:stretch/>
        </p:blipFill>
        <p:spPr>
          <a:xfrm>
            <a:off x="1599150" y="3962399"/>
            <a:ext cx="3276600" cy="28246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6426" y="1711816"/>
            <a:ext cx="3376280" cy="2250583"/>
          </a:xfrm>
          <a:prstGeom prst="rect">
            <a:avLst/>
          </a:prstGeom>
        </p:spPr>
      </p:pic>
    </p:spTree>
    <p:extLst>
      <p:ext uri="{BB962C8B-B14F-4D97-AF65-F5344CB8AC3E}">
        <p14:creationId xmlns:p14="http://schemas.microsoft.com/office/powerpoint/2010/main" val="415320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r>
              <a:rPr lang="en-US" sz="4400" b="1" dirty="0"/>
              <a:t>MRIDANG – THE MUSIC AND DANCE SOCIETY</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17461" y="2025908"/>
            <a:ext cx="12171363" cy="4524315"/>
          </a:xfrm>
          <a:prstGeom prst="rect">
            <a:avLst/>
          </a:prstGeom>
        </p:spPr>
        <p:txBody>
          <a:bodyPr wrap="square">
            <a:spAutoFit/>
          </a:bodyPr>
          <a:lstStyle/>
          <a:p>
            <a:r>
              <a:rPr lang="en-US" sz="1600" b="1" dirty="0" err="1"/>
              <a:t>Convenor</a:t>
            </a:r>
            <a:r>
              <a:rPr lang="en-US" sz="1600" dirty="0"/>
              <a:t> - Dr. </a:t>
            </a:r>
            <a:r>
              <a:rPr lang="en-US" sz="1600" dirty="0" err="1"/>
              <a:t>Sarita</a:t>
            </a:r>
            <a:r>
              <a:rPr lang="en-US" sz="1600" dirty="0"/>
              <a:t> Pathak </a:t>
            </a:r>
            <a:r>
              <a:rPr lang="en-US" sz="1600" dirty="0" err="1"/>
              <a:t>Yajurvedi</a:t>
            </a:r>
            <a:endParaRPr lang="en-US" sz="1600" dirty="0"/>
          </a:p>
          <a:p>
            <a:r>
              <a:rPr lang="en-US" sz="1600" b="1" dirty="0"/>
              <a:t>Co-</a:t>
            </a:r>
            <a:r>
              <a:rPr lang="en-US" sz="1600" b="1" dirty="0" err="1"/>
              <a:t>Convenor</a:t>
            </a:r>
            <a:r>
              <a:rPr lang="en-US" sz="1600" dirty="0"/>
              <a:t>- </a:t>
            </a:r>
            <a:r>
              <a:rPr lang="en-US" sz="1600" dirty="0" err="1"/>
              <a:t>Dr</a:t>
            </a:r>
            <a:r>
              <a:rPr lang="en-US" sz="1600" dirty="0"/>
              <a:t> Amit Singh </a:t>
            </a:r>
          </a:p>
          <a:p>
            <a:r>
              <a:rPr lang="en-US" sz="1600" dirty="0"/>
              <a:t> </a:t>
            </a:r>
          </a:p>
          <a:p>
            <a:r>
              <a:rPr lang="en-US" sz="1600" b="1" dirty="0"/>
              <a:t>Introduction – </a:t>
            </a:r>
            <a:r>
              <a:rPr lang="en-US" sz="1600" dirty="0"/>
              <a:t>Welcome to the exciting world of our Music and Dance Society, </a:t>
            </a:r>
            <a:r>
              <a:rPr lang="en-US" sz="1600" dirty="0" err="1"/>
              <a:t>Mridang</a:t>
            </a:r>
            <a:r>
              <a:rPr lang="en-US" sz="1600" dirty="0"/>
              <a:t>! Here, rhythm meets melody, and creativity comes to life. </a:t>
            </a:r>
            <a:r>
              <a:rPr lang="en-US" sz="1600" dirty="0" err="1"/>
              <a:t>Mridang</a:t>
            </a:r>
            <a:r>
              <a:rPr lang="en-US" sz="1600" dirty="0"/>
              <a:t> is more than just a society—it’s a place where people who love music and dance come together to learn, grow, and share their passion.</a:t>
            </a:r>
          </a:p>
          <a:p>
            <a:r>
              <a:rPr lang="en-US" sz="1600" dirty="0"/>
              <a:t>We welcome everyone, whether they are an experienced performer or just starting out. Our society brings together members from different backgrounds and talents, creating a space where everyone can express themselves and connect with others. From classical tunes to modern beats, and graceful dance forms to energetic moves, we explore and celebrate it all.</a:t>
            </a:r>
          </a:p>
          <a:p>
            <a:r>
              <a:rPr lang="en-US" sz="1600" dirty="0"/>
              <a:t>At </a:t>
            </a:r>
            <a:r>
              <a:rPr lang="en-US" sz="1600" dirty="0" err="1"/>
              <a:t>Mridang</a:t>
            </a:r>
            <a:r>
              <a:rPr lang="en-US" sz="1600" dirty="0"/>
              <a:t>, it’s not just about performing—it’s about making memories, building friendships, and being part of a supportive community. We are on an artistic journey of music and dance, where every step and every note is a chance to create something beautiful!</a:t>
            </a:r>
          </a:p>
          <a:p>
            <a:r>
              <a:rPr lang="en-US" sz="1600" b="1" dirty="0"/>
              <a:t> </a:t>
            </a:r>
            <a:endParaRPr lang="en-US" sz="1600" dirty="0"/>
          </a:p>
          <a:p>
            <a:r>
              <a:rPr lang="en-US" sz="1600" b="1" dirty="0"/>
              <a:t>President </a:t>
            </a:r>
            <a:r>
              <a:rPr lang="en-US" sz="1600" dirty="0"/>
              <a:t>– </a:t>
            </a:r>
            <a:r>
              <a:rPr lang="en-US" sz="1600" dirty="0" err="1"/>
              <a:t>Priyanshi</a:t>
            </a:r>
            <a:r>
              <a:rPr lang="en-US" sz="1600" dirty="0"/>
              <a:t> </a:t>
            </a:r>
            <a:r>
              <a:rPr lang="en-US" sz="1600" dirty="0" err="1"/>
              <a:t>Rawat</a:t>
            </a:r>
            <a:endParaRPr lang="en-US" sz="1600" dirty="0"/>
          </a:p>
          <a:p>
            <a:r>
              <a:rPr lang="en-US" sz="1600" b="1" dirty="0"/>
              <a:t>Vice President</a:t>
            </a:r>
            <a:r>
              <a:rPr lang="en-US" sz="1600" dirty="0"/>
              <a:t>: </a:t>
            </a:r>
            <a:r>
              <a:rPr lang="en-US" sz="1600" dirty="0" err="1"/>
              <a:t>Bishita</a:t>
            </a:r>
            <a:r>
              <a:rPr lang="en-US" sz="1600" dirty="0"/>
              <a:t> </a:t>
            </a:r>
            <a:r>
              <a:rPr lang="en-US" sz="1600" dirty="0" err="1"/>
              <a:t>Chakraborty</a:t>
            </a:r>
            <a:endParaRPr lang="en-US" sz="1600" dirty="0"/>
          </a:p>
          <a:p>
            <a:r>
              <a:rPr lang="en-US" sz="1600" b="1" dirty="0"/>
              <a:t>General Secretary</a:t>
            </a:r>
            <a:r>
              <a:rPr lang="en-US" sz="1600" dirty="0"/>
              <a:t>: </a:t>
            </a:r>
            <a:r>
              <a:rPr lang="en-US" sz="1600" dirty="0" err="1"/>
              <a:t>Sashu</a:t>
            </a:r>
            <a:r>
              <a:rPr lang="en-US" sz="1600" dirty="0"/>
              <a:t> </a:t>
            </a:r>
            <a:r>
              <a:rPr lang="en-US" sz="1600" dirty="0" err="1"/>
              <a:t>Katoch</a:t>
            </a:r>
            <a:endParaRPr lang="en-US" sz="1600" dirty="0"/>
          </a:p>
          <a:p>
            <a:r>
              <a:rPr lang="en-US" sz="1600" b="1" dirty="0"/>
              <a:t>Social Media Heads</a:t>
            </a:r>
            <a:r>
              <a:rPr lang="en-US" sz="1600" dirty="0"/>
              <a:t>: </a:t>
            </a:r>
            <a:r>
              <a:rPr lang="en-US" sz="1600" dirty="0" err="1"/>
              <a:t>Nandini</a:t>
            </a:r>
            <a:r>
              <a:rPr lang="en-US" sz="1600" dirty="0"/>
              <a:t> Sri Paul, Sana Praveen</a:t>
            </a:r>
          </a:p>
          <a:p>
            <a:r>
              <a:rPr lang="en-US" sz="1600" b="1" dirty="0"/>
              <a:t>Dance Practice Heads</a:t>
            </a:r>
            <a:r>
              <a:rPr lang="en-US" sz="1600" dirty="0"/>
              <a:t>: Diya </a:t>
            </a:r>
            <a:r>
              <a:rPr lang="en-US" sz="1600" dirty="0" err="1"/>
              <a:t>Jaiswal</a:t>
            </a:r>
            <a:r>
              <a:rPr lang="en-US" sz="1600" dirty="0"/>
              <a:t>, Sana Praveen</a:t>
            </a:r>
          </a:p>
        </p:txBody>
      </p:sp>
    </p:spTree>
    <p:extLst>
      <p:ext uri="{BB962C8B-B14F-4D97-AF65-F5344CB8AC3E}">
        <p14:creationId xmlns:p14="http://schemas.microsoft.com/office/powerpoint/2010/main" val="250168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hi-IN" sz="6000" dirty="0">
                <a:latin typeface="Aparajita" panose="02020603050405020304" pitchFamily="18" charset="0"/>
                <a:cs typeface="Aparajita" panose="02020603050405020304" pitchFamily="18" charset="0"/>
              </a:rPr>
              <a:t>हमारी संस्कृति हमारी परंपरा</a:t>
            </a:r>
            <a:r>
              <a:rPr lang="en-US" sz="6000" dirty="0">
                <a:latin typeface="Aparajita" panose="02020603050405020304" pitchFamily="18" charset="0"/>
                <a:cs typeface="Aparajita" panose="02020603050405020304" pitchFamily="18" charset="0"/>
              </a:rPr>
              <a:t/>
            </a:r>
            <a:br>
              <a:rPr lang="en-US" sz="6000" dirty="0">
                <a:latin typeface="Aparajita" panose="02020603050405020304" pitchFamily="18" charset="0"/>
                <a:cs typeface="Aparajita" panose="02020603050405020304" pitchFamily="18" charset="0"/>
              </a:rPr>
            </a:br>
            <a:r>
              <a:rPr lang="en-US" dirty="0">
                <a:latin typeface="Aparajita" panose="02020603050405020304" pitchFamily="18" charset="0"/>
                <a:cs typeface="Aparajita" panose="02020603050405020304" pitchFamily="18" charset="0"/>
              </a:rPr>
              <a:t>14</a:t>
            </a:r>
            <a:r>
              <a:rPr lang="hi-IN" dirty="0">
                <a:latin typeface="Aparajita" panose="02020603050405020304" pitchFamily="18" charset="0"/>
                <a:cs typeface="Aparajita" panose="02020603050405020304" pitchFamily="18" charset="0"/>
              </a:rPr>
              <a:t> दिसंबर </a:t>
            </a:r>
            <a:r>
              <a:rPr lang="en-US" dirty="0">
                <a:latin typeface="Aparajita" panose="02020603050405020304" pitchFamily="18" charset="0"/>
                <a:cs typeface="Aparajita" panose="02020603050405020304" pitchFamily="18" charset="0"/>
              </a:rPr>
              <a:t>2024: </a:t>
            </a:r>
            <a:r>
              <a:rPr lang="hi-IN" dirty="0">
                <a:latin typeface="Aparajita" panose="02020603050405020304" pitchFamily="18" charset="0"/>
                <a:cs typeface="Aparajita" panose="02020603050405020304" pitchFamily="18" charset="0"/>
              </a:rPr>
              <a:t>संगीत विभाग एवं आईएमसीटीएफ  के संयुक्त तत्वाधान में आयोजित</a:t>
            </a:r>
            <a:endParaRPr lang="en-US" dirty="0">
              <a:latin typeface="Aparajita" panose="02020603050405020304" pitchFamily="18" charset="0"/>
              <a:cs typeface="Aparajita" panose="02020603050405020304" pitchFamily="18" charset="0"/>
            </a:endParaRPr>
          </a:p>
        </p:txBody>
      </p:sp>
      <p:sp>
        <p:nvSpPr>
          <p:cNvPr id="2" name="Content Placeholder 1"/>
          <p:cNvSpPr>
            <a:spLocks noGrp="1"/>
          </p:cNvSpPr>
          <p:nvPr>
            <p:ph idx="1"/>
          </p:nvPr>
        </p:nvSpPr>
        <p:spPr/>
        <p:txBody>
          <a:bodyPr/>
          <a:lstStyle/>
          <a:p>
            <a:endParaRPr lang="en-US"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12" name="Picture 11"/>
          <p:cNvPicPr/>
          <p:nvPr/>
        </p:nvPicPr>
        <p:blipFill>
          <a:blip r:embed="rId2">
            <a:extLst>
              <a:ext uri="{28A0092B-C50C-407E-A947-70E740481C1C}">
                <a14:useLocalDpi xmlns:a14="http://schemas.microsoft.com/office/drawing/2010/main" val="0"/>
              </a:ext>
            </a:extLst>
          </a:blip>
          <a:stretch>
            <a:fillRect/>
          </a:stretch>
        </p:blipFill>
        <p:spPr>
          <a:xfrm>
            <a:off x="2665412" y="1646239"/>
            <a:ext cx="6985000" cy="4525962"/>
          </a:xfrm>
          <a:prstGeom prst="rect">
            <a:avLst/>
          </a:prstGeom>
        </p:spPr>
      </p:pic>
    </p:spTree>
    <p:extLst>
      <p:ext uri="{BB962C8B-B14F-4D97-AF65-F5344CB8AC3E}">
        <p14:creationId xmlns:p14="http://schemas.microsoft.com/office/powerpoint/2010/main" val="211690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a:t>Students Performances and Events </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17462" y="2025908"/>
            <a:ext cx="9755188" cy="4832092"/>
          </a:xfrm>
          <a:prstGeom prst="rect">
            <a:avLst/>
          </a:prstGeom>
        </p:spPr>
        <p:txBody>
          <a:bodyPr wrap="square">
            <a:spAutoFit/>
          </a:bodyPr>
          <a:lstStyle/>
          <a:p>
            <a:pPr lvl="0"/>
            <a:r>
              <a:rPr lang="en-US" sz="1400" dirty="0"/>
              <a:t>Date - 22nd  October 2024</a:t>
            </a:r>
          </a:p>
          <a:p>
            <a:r>
              <a:rPr lang="en-US" sz="1400" dirty="0" err="1"/>
              <a:t>Mridang</a:t>
            </a:r>
            <a:r>
              <a:rPr lang="en-US" sz="1400" dirty="0"/>
              <a:t> Singers performed in a Seminar organized by the Hindi Department</a:t>
            </a:r>
          </a:p>
          <a:p>
            <a:r>
              <a:rPr lang="en-US" sz="1400" dirty="0"/>
              <a:t>Song: </a:t>
            </a:r>
            <a:r>
              <a:rPr lang="en-US" sz="1400" dirty="0" err="1"/>
              <a:t>Saraswati</a:t>
            </a:r>
            <a:r>
              <a:rPr lang="en-US" sz="1400" dirty="0"/>
              <a:t> </a:t>
            </a:r>
            <a:r>
              <a:rPr lang="en-US" sz="1400" dirty="0" err="1"/>
              <a:t>Vandana</a:t>
            </a:r>
            <a:r>
              <a:rPr lang="en-US" sz="1400" dirty="0"/>
              <a:t> </a:t>
            </a:r>
          </a:p>
          <a:p>
            <a:r>
              <a:rPr lang="en-US" sz="1400" dirty="0"/>
              <a:t>Singers: </a:t>
            </a:r>
            <a:r>
              <a:rPr lang="en-US" sz="1400" dirty="0" err="1"/>
              <a:t>Sashu</a:t>
            </a:r>
            <a:r>
              <a:rPr lang="en-US" sz="1400" dirty="0"/>
              <a:t> </a:t>
            </a:r>
            <a:r>
              <a:rPr lang="en-US" sz="1400" dirty="0" err="1"/>
              <a:t>Katoch</a:t>
            </a:r>
            <a:r>
              <a:rPr lang="en-US" sz="1400" dirty="0"/>
              <a:t>, </a:t>
            </a:r>
            <a:r>
              <a:rPr lang="en-US" sz="1400" dirty="0" err="1"/>
              <a:t>Madhushree</a:t>
            </a:r>
            <a:r>
              <a:rPr lang="en-US" sz="1400" dirty="0"/>
              <a:t>, </a:t>
            </a:r>
            <a:r>
              <a:rPr lang="en-US" sz="1400" dirty="0" err="1"/>
              <a:t>Puru</a:t>
            </a:r>
            <a:r>
              <a:rPr lang="en-US" sz="1400" dirty="0"/>
              <a:t>, </a:t>
            </a:r>
            <a:r>
              <a:rPr lang="en-US" sz="1400" dirty="0" err="1"/>
              <a:t>Sharanya</a:t>
            </a:r>
            <a:r>
              <a:rPr lang="en-US" sz="1400" dirty="0"/>
              <a:t>, </a:t>
            </a:r>
            <a:r>
              <a:rPr lang="en-US" sz="1400" dirty="0" err="1"/>
              <a:t>Pawni</a:t>
            </a:r>
            <a:endParaRPr lang="en-US" sz="1400" dirty="0"/>
          </a:p>
          <a:p>
            <a:r>
              <a:rPr lang="en-US" sz="1400" dirty="0"/>
              <a:t> </a:t>
            </a:r>
          </a:p>
          <a:p>
            <a:r>
              <a:rPr lang="en-US" sz="1400" dirty="0"/>
              <a:t> </a:t>
            </a:r>
          </a:p>
          <a:p>
            <a:r>
              <a:rPr lang="en-US" sz="1400" dirty="0"/>
              <a:t> </a:t>
            </a:r>
          </a:p>
          <a:p>
            <a:pPr lvl="0"/>
            <a:r>
              <a:rPr lang="en-US" sz="1400" dirty="0"/>
              <a:t>Date – 27</a:t>
            </a:r>
            <a:r>
              <a:rPr lang="en-US" sz="1400" baseline="30000" dirty="0"/>
              <a:t>th</a:t>
            </a:r>
            <a:r>
              <a:rPr lang="en-US" sz="1400" dirty="0"/>
              <a:t> October 2024</a:t>
            </a:r>
          </a:p>
          <a:p>
            <a:r>
              <a:rPr lang="en-US" sz="1400" dirty="0" err="1"/>
              <a:t>Bhumi</a:t>
            </a:r>
            <a:r>
              <a:rPr lang="en-US" sz="1400" dirty="0"/>
              <a:t> Sharma participated in </a:t>
            </a:r>
            <a:r>
              <a:rPr lang="en-US" sz="1400" dirty="0" err="1"/>
              <a:t>Sangam</a:t>
            </a:r>
            <a:r>
              <a:rPr lang="en-US" sz="1400" dirty="0"/>
              <a:t> Kala Group, 41</a:t>
            </a:r>
            <a:r>
              <a:rPr lang="en-US" sz="1400" baseline="30000" dirty="0"/>
              <a:t>st</a:t>
            </a:r>
            <a:r>
              <a:rPr lang="en-US" sz="1400" dirty="0"/>
              <a:t> “</a:t>
            </a:r>
            <a:r>
              <a:rPr lang="en-US" sz="1400" dirty="0" err="1"/>
              <a:t>Surtarang</a:t>
            </a:r>
            <a:r>
              <a:rPr lang="en-US" sz="1400" dirty="0"/>
              <a:t>” National Singing Talent Hunt 2024 and secured Second Position (Junior) Non-Filmy Category</a:t>
            </a:r>
          </a:p>
          <a:p>
            <a:pPr lvl="0"/>
            <a:endParaRPr lang="hi-IN" sz="1400" dirty="0" smtClean="0"/>
          </a:p>
          <a:p>
            <a:pPr lvl="0"/>
            <a:r>
              <a:rPr lang="en-US" sz="1400" dirty="0" smtClean="0"/>
              <a:t>Date </a:t>
            </a:r>
            <a:r>
              <a:rPr lang="en-US" sz="1400" dirty="0"/>
              <a:t>– 11</a:t>
            </a:r>
            <a:r>
              <a:rPr lang="en-US" sz="1400" baseline="30000" dirty="0"/>
              <a:t>th</a:t>
            </a:r>
            <a:r>
              <a:rPr lang="en-US" sz="1400" dirty="0"/>
              <a:t> November 2024 </a:t>
            </a:r>
          </a:p>
          <a:p>
            <a:r>
              <a:rPr lang="en-US" sz="1400" dirty="0" err="1"/>
              <a:t>Bhumi</a:t>
            </a:r>
            <a:r>
              <a:rPr lang="en-US" sz="1400" dirty="0"/>
              <a:t> Sharma (Hindustani Vocal) and </a:t>
            </a:r>
            <a:r>
              <a:rPr lang="en-US" sz="1400" dirty="0" err="1"/>
              <a:t>Vaishnavi</a:t>
            </a:r>
            <a:r>
              <a:rPr lang="en-US" sz="1400" dirty="0"/>
              <a:t> Tiwari (Light Vocal) participated in the Inter-Department Music Competition organized by the University of Delhi</a:t>
            </a:r>
          </a:p>
          <a:p>
            <a:r>
              <a:rPr lang="en-US" sz="1400" dirty="0"/>
              <a:t> </a:t>
            </a:r>
          </a:p>
          <a:p>
            <a:r>
              <a:rPr lang="en-US" sz="1400" dirty="0"/>
              <a:t> </a:t>
            </a:r>
          </a:p>
          <a:p>
            <a:pPr lvl="0"/>
            <a:r>
              <a:rPr lang="en-US" sz="1400" dirty="0"/>
              <a:t>Date- 13</a:t>
            </a:r>
            <a:r>
              <a:rPr lang="en-US" sz="1400" baseline="30000" dirty="0"/>
              <a:t>th</a:t>
            </a:r>
            <a:r>
              <a:rPr lang="en-US" sz="1400" dirty="0"/>
              <a:t> November 2024 </a:t>
            </a:r>
          </a:p>
          <a:p>
            <a:r>
              <a:rPr lang="en-US" sz="1400" dirty="0" err="1"/>
              <a:t>Puru</a:t>
            </a:r>
            <a:r>
              <a:rPr lang="en-US" sz="1400" dirty="0"/>
              <a:t> </a:t>
            </a:r>
            <a:r>
              <a:rPr lang="en-US" sz="1400" dirty="0" err="1"/>
              <a:t>Khoba</a:t>
            </a:r>
            <a:r>
              <a:rPr lang="en-US" sz="1400" dirty="0"/>
              <a:t> (Western Vocal) participated in the Inter-Department Music Competition organized by the University of Delhi</a:t>
            </a:r>
          </a:p>
          <a:p>
            <a:r>
              <a:rPr lang="en-US" sz="1400" dirty="0"/>
              <a:t> </a:t>
            </a:r>
          </a:p>
          <a:p>
            <a:r>
              <a:rPr lang="en-US" sz="1400" dirty="0"/>
              <a:t> </a:t>
            </a:r>
          </a:p>
          <a:p>
            <a:pPr lvl="0"/>
            <a:r>
              <a:rPr lang="en-US" sz="1400" dirty="0"/>
              <a:t>Date – 15</a:t>
            </a:r>
            <a:r>
              <a:rPr lang="en-US" sz="1400" baseline="30000" dirty="0"/>
              <a:t>th</a:t>
            </a:r>
            <a:r>
              <a:rPr lang="en-US" sz="1400" dirty="0"/>
              <a:t> November 2024</a:t>
            </a:r>
          </a:p>
          <a:p>
            <a:r>
              <a:rPr lang="en-US" sz="1400" dirty="0" err="1"/>
              <a:t>Diksha</a:t>
            </a:r>
            <a:r>
              <a:rPr lang="en-US" sz="1400" dirty="0"/>
              <a:t> </a:t>
            </a:r>
            <a:r>
              <a:rPr lang="en-US" sz="1400" dirty="0" err="1"/>
              <a:t>Sen</a:t>
            </a:r>
            <a:r>
              <a:rPr lang="en-US" sz="1400" dirty="0"/>
              <a:t> Participated in </a:t>
            </a:r>
            <a:r>
              <a:rPr lang="en-US" sz="1400" dirty="0" err="1"/>
              <a:t>Vimarsh</a:t>
            </a:r>
            <a:r>
              <a:rPr lang="en-US" sz="1400" dirty="0"/>
              <a:t> 2024 and secured 3</a:t>
            </a:r>
            <a:r>
              <a:rPr lang="en-US" sz="1400" baseline="30000" dirty="0"/>
              <a:t>rd</a:t>
            </a:r>
            <a:r>
              <a:rPr lang="en-US" sz="1400" dirty="0"/>
              <a:t> position</a:t>
            </a:r>
          </a:p>
        </p:txBody>
      </p:sp>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1522" y="2438400"/>
            <a:ext cx="2320290" cy="3093720"/>
          </a:xfrm>
          <a:prstGeom prst="rect">
            <a:avLst/>
          </a:prstGeom>
          <a:noFill/>
          <a:ln>
            <a:noFill/>
          </a:ln>
        </p:spPr>
      </p:pic>
    </p:spTree>
    <p:extLst>
      <p:ext uri="{BB962C8B-B14F-4D97-AF65-F5344CB8AC3E}">
        <p14:creationId xmlns:p14="http://schemas.microsoft.com/office/powerpoint/2010/main" val="384256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Achivements</a:t>
            </a:r>
            <a:r>
              <a:rPr lang="en-US" sz="4400" b="1" dirty="0"/>
              <a:t> in 2024-2025</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551112" y="1905000"/>
            <a:ext cx="7086600" cy="4723765"/>
          </a:xfrm>
          <a:prstGeom prst="rect">
            <a:avLst/>
          </a:prstGeom>
        </p:spPr>
      </p:pic>
    </p:spTree>
    <p:extLst>
      <p:ext uri="{BB962C8B-B14F-4D97-AF65-F5344CB8AC3E}">
        <p14:creationId xmlns:p14="http://schemas.microsoft.com/office/powerpoint/2010/main" val="418214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Achivements</a:t>
            </a:r>
            <a:r>
              <a:rPr lang="en-US" sz="4400" b="1" dirty="0"/>
              <a:t> in 2024-2025</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728" t="26102" r="22727" b="34178"/>
          <a:stretch/>
        </p:blipFill>
        <p:spPr>
          <a:xfrm>
            <a:off x="0" y="1905000"/>
            <a:ext cx="7680961" cy="37338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184" t="14790" r="20120" b="37547"/>
          <a:stretch/>
        </p:blipFill>
        <p:spPr>
          <a:xfrm>
            <a:off x="7696802" y="1905000"/>
            <a:ext cx="4495801" cy="3200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812" y="4180334"/>
            <a:ext cx="2826237" cy="2709863"/>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79634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Achivements</a:t>
            </a:r>
            <a:r>
              <a:rPr lang="en-US" sz="4400" b="1" dirty="0"/>
              <a:t> in 2024-2025</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3427412" y="1608138"/>
            <a:ext cx="4795837" cy="5505450"/>
          </a:xfrm>
          <a:prstGeom prst="rect">
            <a:avLst/>
          </a:prstGeom>
        </p:spPr>
      </p:pic>
    </p:spTree>
    <p:extLst>
      <p:ext uri="{BB962C8B-B14F-4D97-AF65-F5344CB8AC3E}">
        <p14:creationId xmlns:p14="http://schemas.microsoft.com/office/powerpoint/2010/main" val="149914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Achivements</a:t>
            </a:r>
            <a:r>
              <a:rPr lang="en-US" sz="4400" b="1" dirty="0"/>
              <a:t> in 2024-2025</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t="26253" b="19889"/>
          <a:stretch/>
        </p:blipFill>
        <p:spPr bwMode="auto">
          <a:xfrm>
            <a:off x="4079874" y="1646238"/>
            <a:ext cx="4029075" cy="46983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594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Achivements</a:t>
            </a:r>
            <a:r>
              <a:rPr lang="en-US" sz="4400" b="1" dirty="0"/>
              <a:t> in 2024-2025</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0" y="1981200"/>
            <a:ext cx="12188825" cy="5078313"/>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 8/3/2025 </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Participated as panelist on the occasion of International Women's day </a:t>
            </a:r>
            <a:r>
              <a:rPr lang="en-US" dirty="0" err="1">
                <a:latin typeface="Times New Roman" panose="02020603050405020304" pitchFamily="18" charset="0"/>
                <a:ea typeface="Calibri" panose="020F0502020204030204" pitchFamily="34" charset="0"/>
              </a:rPr>
              <a:t>organised</a:t>
            </a:r>
            <a:r>
              <a:rPr lang="en-US" dirty="0">
                <a:latin typeface="Times New Roman" panose="02020603050405020304" pitchFamily="18" charset="0"/>
                <a:ea typeface="Calibri" panose="020F0502020204030204" pitchFamily="34" charset="0"/>
              </a:rPr>
              <a:t> by Indira Gandhi National Centre for Arts and Culture 's  Shakti Parv-2025 under the theme  of "Shakti  A Multifaceted Expression ( </a:t>
            </a:r>
            <a:r>
              <a:rPr lang="hi-IN" dirty="0">
                <a:latin typeface="Times New Roman" panose="02020603050405020304" pitchFamily="18" charset="0"/>
                <a:ea typeface="Calibri" panose="020F0502020204030204" pitchFamily="34" charset="0"/>
                <a:cs typeface="Mangal" panose="02040503050203030202" pitchFamily="18" charset="0"/>
              </a:rPr>
              <a:t>शक्ति के विविध आयाम) </a:t>
            </a:r>
            <a:r>
              <a:rPr lang="en-US" dirty="0">
                <a:latin typeface="Times New Roman" panose="02020603050405020304" pitchFamily="18" charset="0"/>
                <a:ea typeface="Calibri" panose="020F0502020204030204" pitchFamily="34" charset="0"/>
              </a:rPr>
              <a:t>on 8 </a:t>
            </a:r>
            <a:r>
              <a:rPr lang="en-US" dirty="0" err="1">
                <a:latin typeface="Times New Roman" panose="02020603050405020304" pitchFamily="18" charset="0"/>
                <a:ea typeface="Calibri" panose="020F0502020204030204" pitchFamily="34" charset="0"/>
              </a:rPr>
              <a:t>th</a:t>
            </a:r>
            <a:r>
              <a:rPr lang="en-US" dirty="0">
                <a:latin typeface="Times New Roman" panose="02020603050405020304" pitchFamily="18" charset="0"/>
                <a:ea typeface="Calibri" panose="020F0502020204030204" pitchFamily="34" charset="0"/>
              </a:rPr>
              <a:t> March,2025.</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5/3/2025</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Invited to be the Judge for</a:t>
            </a:r>
            <a:endParaRPr lang="en-US" dirty="0">
              <a:latin typeface="Calibri" panose="020F0502020204030204" pitchFamily="34" charset="0"/>
              <a:ea typeface="Calibri" panose="020F0502020204030204" pitchFamily="34" charset="0"/>
            </a:endParaRPr>
          </a:p>
          <a:p>
            <a:pPr algn="just"/>
            <a:r>
              <a:rPr lang="en-US" dirty="0" err="1">
                <a:latin typeface="Times New Roman" panose="02020603050405020304" pitchFamily="18" charset="0"/>
                <a:ea typeface="Calibri" panose="020F0502020204030204" pitchFamily="34" charset="0"/>
              </a:rPr>
              <a:t>Lata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Mangeshkar</a:t>
            </a:r>
            <a:r>
              <a:rPr lang="en-US" dirty="0">
                <a:latin typeface="Times New Roman" panose="02020603050405020304" pitchFamily="18" charset="0"/>
                <a:ea typeface="Calibri" panose="020F0502020204030204" pitchFamily="34" charset="0"/>
              </a:rPr>
              <a:t> National Music Competition </a:t>
            </a:r>
            <a:r>
              <a:rPr lang="en-US" dirty="0" err="1">
                <a:latin typeface="Times New Roman" panose="02020603050405020304" pitchFamily="18" charset="0"/>
                <a:ea typeface="Calibri" panose="020F0502020204030204" pitchFamily="34" charset="0"/>
              </a:rPr>
              <a:t>organised</a:t>
            </a:r>
            <a:r>
              <a:rPr lang="en-US" dirty="0">
                <a:latin typeface="Times New Roman" panose="02020603050405020304" pitchFamily="18" charset="0"/>
                <a:ea typeface="Calibri" panose="020F0502020204030204" pitchFamily="34" charset="0"/>
              </a:rPr>
              <a:t> by SGND </a:t>
            </a:r>
            <a:r>
              <a:rPr lang="en-US" dirty="0" err="1">
                <a:latin typeface="Times New Roman" panose="02020603050405020304" pitchFamily="18" charset="0"/>
                <a:ea typeface="Calibri" panose="020F0502020204030204" pitchFamily="34" charset="0"/>
              </a:rPr>
              <a:t>Khalsa</a:t>
            </a:r>
            <a:r>
              <a:rPr lang="en-US" dirty="0">
                <a:latin typeface="Times New Roman" panose="02020603050405020304" pitchFamily="18" charset="0"/>
                <a:ea typeface="Calibri" panose="020F0502020204030204" pitchFamily="34" charset="0"/>
              </a:rPr>
              <a:t> College, University of Delhi on 5/3/2025.</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31/01/2025</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Invited by Consortium for Educational Communication as the Chairperson of the Jury constituted for 'Best  Sound Design ' for their yearly "Educational Video Competition"  in various Universities/ Institutions across India.</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22/01/2025</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Consortium for Educational Communication has invited to be the part of 'Subject Expert Group for Performing Arts' </a:t>
            </a:r>
            <a:r>
              <a:rPr lang="en-US" dirty="0" err="1">
                <a:latin typeface="Times New Roman" panose="02020603050405020304" pitchFamily="18" charset="0"/>
                <a:ea typeface="Calibri" panose="020F0502020204030204" pitchFamily="34" charset="0"/>
              </a:rPr>
              <a:t>Organised</a:t>
            </a:r>
            <a:r>
              <a:rPr lang="en-US" dirty="0">
                <a:latin typeface="Times New Roman" panose="02020603050405020304" pitchFamily="18" charset="0"/>
                <a:ea typeface="Calibri" panose="020F0502020204030204" pitchFamily="34" charset="0"/>
              </a:rPr>
              <a:t> by Ministry of Education through CEC "Subject Expert Group(SEG) meeting for vetting the Undergraduate Course Proposals Received.</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2544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a:bodyPr>
          <a:lstStyle/>
          <a:p>
            <a:pPr algn="ctr"/>
            <a:r>
              <a:rPr lang="en-US" sz="4400" b="1" dirty="0" err="1"/>
              <a:t>Achivements</a:t>
            </a:r>
            <a:r>
              <a:rPr lang="en-US" sz="4400" b="1" dirty="0"/>
              <a:t> in 2024-2025</a:t>
            </a:r>
            <a:endParaRPr lang="en-US" sz="4400"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0" y="1981200"/>
            <a:ext cx="12188825" cy="4524315"/>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15/01/2025</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Invited to be the Judge for the Talent show Season 6 at </a:t>
            </a:r>
            <a:r>
              <a:rPr lang="en-US" dirty="0" err="1">
                <a:latin typeface="Times New Roman" panose="02020603050405020304" pitchFamily="18" charset="0"/>
                <a:ea typeface="Calibri" panose="020F0502020204030204" pitchFamily="34" charset="0"/>
              </a:rPr>
              <a:t>Heromotocorp</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21/22-11-2024</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Attended two day National Seminar  titled:"</a:t>
            </a:r>
            <a:r>
              <a:rPr lang="en-US" dirty="0" err="1">
                <a:latin typeface="Times New Roman" panose="02020603050405020304" pitchFamily="18" charset="0"/>
                <a:ea typeface="Calibri" panose="020F0502020204030204" pitchFamily="34" charset="0"/>
              </a:rPr>
              <a:t>Tha</a:t>
            </a:r>
            <a:r>
              <a:rPr lang="en-US" dirty="0">
                <a:latin typeface="Times New Roman" panose="02020603050405020304" pitchFamily="18" charset="0"/>
                <a:ea typeface="Calibri" panose="020F0502020204030204" pitchFamily="34" charset="0"/>
              </a:rPr>
              <a:t> Artistic Presentation of Ragas and </a:t>
            </a:r>
            <a:r>
              <a:rPr lang="en-US" dirty="0" err="1">
                <a:latin typeface="Times New Roman" panose="02020603050405020304" pitchFamily="18" charset="0"/>
                <a:ea typeface="Calibri" panose="020F0502020204030204" pitchFamily="34" charset="0"/>
              </a:rPr>
              <a:t>Talas</a:t>
            </a:r>
            <a:r>
              <a:rPr lang="en-US" dirty="0">
                <a:latin typeface="Times New Roman" panose="02020603050405020304" pitchFamily="18" charset="0"/>
                <a:ea typeface="Calibri" panose="020F0502020204030204" pitchFamily="34" charset="0"/>
              </a:rPr>
              <a:t> in various Classical Forms of Indian Music" </a:t>
            </a:r>
            <a:r>
              <a:rPr lang="en-US" dirty="0" err="1">
                <a:latin typeface="Times New Roman" panose="02020603050405020304" pitchFamily="18" charset="0"/>
                <a:ea typeface="Calibri" panose="020F0502020204030204" pitchFamily="34" charset="0"/>
              </a:rPr>
              <a:t>organised</a:t>
            </a:r>
            <a:r>
              <a:rPr lang="en-US" dirty="0">
                <a:latin typeface="Times New Roman" panose="02020603050405020304" pitchFamily="18" charset="0"/>
                <a:ea typeface="Calibri" panose="020F0502020204030204" pitchFamily="34" charset="0"/>
              </a:rPr>
              <a:t> by Department of Music, University of Delhi.</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28/09/2924</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Invited to be a member of the Selection Committee under the Cultural Talent Search Scholarship Scheme implemented by Centre For Cultural Resource and Training, Ministry of </a:t>
            </a:r>
            <a:r>
              <a:rPr lang="en-US" dirty="0" err="1">
                <a:latin typeface="Times New Roman" panose="02020603050405020304" pitchFamily="18" charset="0"/>
                <a:ea typeface="Calibri" panose="020F0502020204030204" pitchFamily="34" charset="0"/>
              </a:rPr>
              <a:t>Culture,GOI</a:t>
            </a:r>
            <a:r>
              <a:rPr lang="en-US" dirty="0">
                <a:latin typeface="Times New Roman" panose="02020603050405020304" pitchFamily="18" charset="0"/>
                <a:ea typeface="Calibri" panose="020F0502020204030204" pitchFamily="34" charset="0"/>
              </a:rPr>
              <a:t>.</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26/09/2024</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Performed in MD </a:t>
            </a:r>
            <a:r>
              <a:rPr lang="en-US" dirty="0" err="1">
                <a:latin typeface="Times New Roman" panose="02020603050405020304" pitchFamily="18" charset="0"/>
                <a:ea typeface="Calibri" panose="020F0502020204030204" pitchFamily="34" charset="0"/>
              </a:rPr>
              <a:t>University,Rohtak</a:t>
            </a:r>
            <a:r>
              <a:rPr lang="en-US" dirty="0">
                <a:latin typeface="Times New Roman" panose="02020603050405020304" pitchFamily="18" charset="0"/>
                <a:ea typeface="Calibri" panose="020F0502020204030204" pitchFamily="34" charset="0"/>
              </a:rPr>
              <a:t> for a Classical Music Event.</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8/8/2025</a:t>
            </a:r>
            <a:endParaRPr lang="en-US" dirty="0">
              <a:latin typeface="Calibri" panose="020F0502020204030204" pitchFamily="34"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Empanelled as a Hindustani Classical Vocalist in the revised list of Indian Council for Cultural Relations.</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554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en-US" sz="4400" dirty="0">
                <a:latin typeface="Times New Roman" panose="02020603050405020304" pitchFamily="18" charset="0"/>
                <a:ea typeface="Calibri" panose="020F0502020204030204" pitchFamily="34" charset="0"/>
              </a:rPr>
              <a:t>Thank you.</a:t>
            </a:r>
            <a:br>
              <a:rPr lang="en-US" sz="4400" dirty="0">
                <a:latin typeface="Times New Roman" panose="02020603050405020304" pitchFamily="18" charset="0"/>
                <a:ea typeface="Calibri" panose="020F0502020204030204" pitchFamily="34" charset="0"/>
              </a:rPr>
            </a:br>
            <a:endParaRPr lang="en-US" sz="4400" dirty="0">
              <a:latin typeface="Calibri" panose="020F0502020204030204" pitchFamily="34" charset="0"/>
              <a:ea typeface="Calibri" panose="020F0502020204030204" pitchFamily="34" charset="0"/>
            </a:endParaRP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0" y="1981200"/>
            <a:ext cx="12188825" cy="369332"/>
          </a:xfrm>
          <a:prstGeom prst="rect">
            <a:avLst/>
          </a:prstGeom>
        </p:spPr>
        <p:txBody>
          <a:bodyPr wrap="square">
            <a:spAutoFit/>
          </a:bodyPr>
          <a:lstStyle/>
          <a:p>
            <a:pPr algn="just"/>
            <a:endParaRPr lang="en-US" dirty="0">
              <a:latin typeface="Calibri" panose="020F0502020204030204" pitchFamily="34" charset="0"/>
              <a:ea typeface="Calibri" panose="020F050202020403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8619"/>
          <a:stretch/>
        </p:blipFill>
        <p:spPr>
          <a:xfrm>
            <a:off x="684212" y="2010177"/>
            <a:ext cx="11064240" cy="4442460"/>
          </a:xfrm>
          <a:prstGeom prst="rect">
            <a:avLst/>
          </a:prstGeom>
        </p:spPr>
      </p:pic>
    </p:spTree>
    <p:extLst>
      <p:ext uri="{BB962C8B-B14F-4D97-AF65-F5344CB8AC3E}">
        <p14:creationId xmlns:p14="http://schemas.microsoft.com/office/powerpoint/2010/main" val="159080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4" y="2053339"/>
            <a:ext cx="8534398" cy="480466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a:xfrm>
            <a:off x="227012" y="274638"/>
            <a:ext cx="11734800" cy="1096962"/>
          </a:xfrm>
        </p:spPr>
        <p:txBody>
          <a:bodyPr>
            <a:normAutofit fontScale="90000"/>
          </a:bodyPr>
          <a:lstStyle/>
          <a:p>
            <a:pPr algn="ctr"/>
            <a:r>
              <a:rPr lang="hi-IN" sz="6000" dirty="0">
                <a:latin typeface="Aparajita" panose="02020603050405020304" pitchFamily="18" charset="0"/>
                <a:cs typeface="Aparajita" panose="02020603050405020304" pitchFamily="18" charset="0"/>
              </a:rPr>
              <a:t>हमारी संस्कृति हमारी परंपरा</a:t>
            </a:r>
            <a:r>
              <a:rPr lang="en-US" sz="6000" dirty="0">
                <a:latin typeface="Aparajita" panose="02020603050405020304" pitchFamily="18" charset="0"/>
                <a:cs typeface="Aparajita" panose="02020603050405020304" pitchFamily="18" charset="0"/>
              </a:rPr>
              <a:t/>
            </a:r>
            <a:br>
              <a:rPr lang="en-US" sz="6000" dirty="0">
                <a:latin typeface="Aparajita" panose="02020603050405020304" pitchFamily="18" charset="0"/>
                <a:cs typeface="Aparajita" panose="02020603050405020304" pitchFamily="18" charset="0"/>
              </a:rPr>
            </a:br>
            <a:r>
              <a:rPr lang="en-US" dirty="0">
                <a:latin typeface="Aparajita" panose="02020603050405020304" pitchFamily="18" charset="0"/>
                <a:cs typeface="Aparajita" panose="02020603050405020304" pitchFamily="18" charset="0"/>
              </a:rPr>
              <a:t>14</a:t>
            </a:r>
            <a:r>
              <a:rPr lang="hi-IN" dirty="0">
                <a:latin typeface="Aparajita" panose="02020603050405020304" pitchFamily="18" charset="0"/>
                <a:cs typeface="Aparajita" panose="02020603050405020304" pitchFamily="18" charset="0"/>
              </a:rPr>
              <a:t> दिसंबर </a:t>
            </a:r>
            <a:r>
              <a:rPr lang="en-US" dirty="0">
                <a:latin typeface="Aparajita" panose="02020603050405020304" pitchFamily="18" charset="0"/>
                <a:cs typeface="Aparajita" panose="02020603050405020304" pitchFamily="18" charset="0"/>
              </a:rPr>
              <a:t>2024: </a:t>
            </a:r>
            <a:r>
              <a:rPr lang="hi-IN" dirty="0">
                <a:latin typeface="Aparajita" panose="02020603050405020304" pitchFamily="18" charset="0"/>
                <a:cs typeface="Aparajita" panose="02020603050405020304" pitchFamily="18" charset="0"/>
              </a:rPr>
              <a:t>संगीत विभाग एवं आईएमसीटीएफ  के संयुक्त तत्वाधान में आयोजित</a:t>
            </a:r>
            <a:endParaRPr lang="en-US" dirty="0">
              <a:latin typeface="Aparajita" panose="02020603050405020304" pitchFamily="18" charset="0"/>
              <a:cs typeface="Aparajita" panose="02020603050405020304" pitchFamily="18" charset="0"/>
            </a:endParaRPr>
          </a:p>
        </p:txBody>
      </p:sp>
      <p:sp>
        <p:nvSpPr>
          <p:cNvPr id="2" name="Content Placeholder 1"/>
          <p:cNvSpPr>
            <a:spLocks noGrp="1"/>
          </p:cNvSpPr>
          <p:nvPr>
            <p:ph idx="1"/>
          </p:nvPr>
        </p:nvSpPr>
        <p:spPr/>
        <p:txBody>
          <a:bodyPr/>
          <a:lstStyle/>
          <a:p>
            <a:endParaRPr lang="en-US"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009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hi-IN" sz="6000" dirty="0">
                <a:latin typeface="Aparajita" panose="02020603050405020304" pitchFamily="18" charset="0"/>
                <a:cs typeface="Aparajita" panose="02020603050405020304" pitchFamily="18" charset="0"/>
              </a:rPr>
              <a:t>हमारी संस्कृति हमारी परंपरा</a:t>
            </a:r>
            <a:r>
              <a:rPr lang="en-US" sz="6000" dirty="0">
                <a:latin typeface="Aparajita" panose="02020603050405020304" pitchFamily="18" charset="0"/>
                <a:cs typeface="Aparajita" panose="02020603050405020304" pitchFamily="18" charset="0"/>
              </a:rPr>
              <a:t/>
            </a:r>
            <a:br>
              <a:rPr lang="en-US" sz="6000" dirty="0">
                <a:latin typeface="Aparajita" panose="02020603050405020304" pitchFamily="18" charset="0"/>
                <a:cs typeface="Aparajita" panose="02020603050405020304" pitchFamily="18" charset="0"/>
              </a:rPr>
            </a:br>
            <a:r>
              <a:rPr lang="en-US" dirty="0">
                <a:latin typeface="Aparajita" panose="02020603050405020304" pitchFamily="18" charset="0"/>
                <a:cs typeface="Aparajita" panose="02020603050405020304" pitchFamily="18" charset="0"/>
              </a:rPr>
              <a:t>14</a:t>
            </a:r>
            <a:r>
              <a:rPr lang="hi-IN" dirty="0">
                <a:latin typeface="Aparajita" panose="02020603050405020304" pitchFamily="18" charset="0"/>
                <a:cs typeface="Aparajita" panose="02020603050405020304" pitchFamily="18" charset="0"/>
              </a:rPr>
              <a:t> दिसंबर </a:t>
            </a:r>
            <a:r>
              <a:rPr lang="en-US" dirty="0">
                <a:latin typeface="Aparajita" panose="02020603050405020304" pitchFamily="18" charset="0"/>
                <a:cs typeface="Aparajita" panose="02020603050405020304" pitchFamily="18" charset="0"/>
              </a:rPr>
              <a:t>2024: </a:t>
            </a:r>
            <a:r>
              <a:rPr lang="hi-IN" dirty="0">
                <a:latin typeface="Aparajita" panose="02020603050405020304" pitchFamily="18" charset="0"/>
                <a:cs typeface="Aparajita" panose="02020603050405020304" pitchFamily="18" charset="0"/>
              </a:rPr>
              <a:t>संगीत विभाग एवं आईएमसीटीएफ  के संयुक्त तत्वाधान में आयोजित</a:t>
            </a:r>
            <a:endParaRPr lang="en-US" dirty="0">
              <a:latin typeface="Aparajita" panose="02020603050405020304" pitchFamily="18" charset="0"/>
              <a:cs typeface="Aparajita" panose="02020603050405020304" pitchFamily="18" charset="0"/>
            </a:endParaRPr>
          </a:p>
        </p:txBody>
      </p:sp>
      <p:sp>
        <p:nvSpPr>
          <p:cNvPr id="2" name="Content Placeholder 1"/>
          <p:cNvSpPr>
            <a:spLocks noGrp="1"/>
          </p:cNvSpPr>
          <p:nvPr>
            <p:ph idx="1"/>
          </p:nvPr>
        </p:nvSpPr>
        <p:spPr/>
        <p:txBody>
          <a:bodyPr/>
          <a:lstStyle/>
          <a:p>
            <a:endParaRPr lang="en-US" dirty="0"/>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132012" y="1905000"/>
            <a:ext cx="6845300" cy="4510722"/>
          </a:xfrm>
          <a:prstGeom prst="rect">
            <a:avLst/>
          </a:prstGeom>
        </p:spPr>
      </p:pic>
    </p:spTree>
    <p:extLst>
      <p:ext uri="{BB962C8B-B14F-4D97-AF65-F5344CB8AC3E}">
        <p14:creationId xmlns:p14="http://schemas.microsoft.com/office/powerpoint/2010/main" val="50429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hi-IN" sz="6000" dirty="0">
                <a:latin typeface="Aparajita" panose="02020603050405020304" pitchFamily="18" charset="0"/>
                <a:cs typeface="Aparajita" panose="02020603050405020304" pitchFamily="18" charset="0"/>
              </a:rPr>
              <a:t>हमारी संस्कृति हमारी परंपरा</a:t>
            </a:r>
            <a:r>
              <a:rPr lang="en-US" sz="6000" dirty="0">
                <a:latin typeface="Aparajita" panose="02020603050405020304" pitchFamily="18" charset="0"/>
                <a:cs typeface="Aparajita" panose="02020603050405020304" pitchFamily="18" charset="0"/>
              </a:rPr>
              <a:t/>
            </a:r>
            <a:br>
              <a:rPr lang="en-US" sz="6000" dirty="0">
                <a:latin typeface="Aparajita" panose="02020603050405020304" pitchFamily="18" charset="0"/>
                <a:cs typeface="Aparajita" panose="02020603050405020304" pitchFamily="18" charset="0"/>
              </a:rPr>
            </a:br>
            <a:r>
              <a:rPr lang="en-US" dirty="0">
                <a:latin typeface="Aparajita" panose="02020603050405020304" pitchFamily="18" charset="0"/>
                <a:cs typeface="Aparajita" panose="02020603050405020304" pitchFamily="18" charset="0"/>
              </a:rPr>
              <a:t>14</a:t>
            </a:r>
            <a:r>
              <a:rPr lang="hi-IN" dirty="0">
                <a:latin typeface="Aparajita" panose="02020603050405020304" pitchFamily="18" charset="0"/>
                <a:cs typeface="Aparajita" panose="02020603050405020304" pitchFamily="18" charset="0"/>
              </a:rPr>
              <a:t> दिसंबर </a:t>
            </a:r>
            <a:r>
              <a:rPr lang="en-US" dirty="0">
                <a:latin typeface="Aparajita" panose="02020603050405020304" pitchFamily="18" charset="0"/>
                <a:cs typeface="Aparajita" panose="02020603050405020304" pitchFamily="18" charset="0"/>
              </a:rPr>
              <a:t>2024: </a:t>
            </a:r>
            <a:r>
              <a:rPr lang="hi-IN" dirty="0">
                <a:latin typeface="Aparajita" panose="02020603050405020304" pitchFamily="18" charset="0"/>
                <a:cs typeface="Aparajita" panose="02020603050405020304" pitchFamily="18" charset="0"/>
              </a:rPr>
              <a:t>संगीत विभाग एवं आईएमसीटीएफ  के संयुक्त तत्वाधान में आयोजित</a:t>
            </a:r>
            <a:endParaRPr lang="en-US" dirty="0">
              <a:latin typeface="Aparajita" panose="02020603050405020304" pitchFamily="18" charset="0"/>
              <a:cs typeface="Aparajita" panose="02020603050405020304" pitchFamily="18" charset="0"/>
            </a:endParaRP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2481262" y="2057400"/>
            <a:ext cx="7226300" cy="4510722"/>
          </a:xfrm>
          <a:prstGeom prst="rect">
            <a:avLst/>
          </a:prstGeom>
        </p:spPr>
      </p:pic>
    </p:spTree>
    <p:extLst>
      <p:ext uri="{BB962C8B-B14F-4D97-AF65-F5344CB8AC3E}">
        <p14:creationId xmlns:p14="http://schemas.microsoft.com/office/powerpoint/2010/main" val="323349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74638"/>
            <a:ext cx="11734800" cy="1096962"/>
          </a:xfrm>
        </p:spPr>
        <p:txBody>
          <a:bodyPr>
            <a:normAutofit fontScale="90000"/>
          </a:bodyPr>
          <a:lstStyle/>
          <a:p>
            <a:pPr algn="ctr"/>
            <a:r>
              <a:rPr lang="hi-IN" sz="6000" dirty="0">
                <a:latin typeface="Aparajita" panose="02020603050405020304" pitchFamily="18" charset="0"/>
                <a:cs typeface="Aparajita" panose="02020603050405020304" pitchFamily="18" charset="0"/>
              </a:rPr>
              <a:t>हमारी संस्कृति हमारी परंपरा</a:t>
            </a:r>
            <a:r>
              <a:rPr lang="en-US" sz="6000" dirty="0">
                <a:latin typeface="Aparajita" panose="02020603050405020304" pitchFamily="18" charset="0"/>
                <a:cs typeface="Aparajita" panose="02020603050405020304" pitchFamily="18" charset="0"/>
              </a:rPr>
              <a:t/>
            </a:r>
            <a:br>
              <a:rPr lang="en-US" sz="6000" dirty="0">
                <a:latin typeface="Aparajita" panose="02020603050405020304" pitchFamily="18" charset="0"/>
                <a:cs typeface="Aparajita" panose="02020603050405020304" pitchFamily="18" charset="0"/>
              </a:rPr>
            </a:br>
            <a:r>
              <a:rPr lang="en-US" dirty="0">
                <a:latin typeface="Aparajita" panose="02020603050405020304" pitchFamily="18" charset="0"/>
                <a:cs typeface="Aparajita" panose="02020603050405020304" pitchFamily="18" charset="0"/>
              </a:rPr>
              <a:t>14</a:t>
            </a:r>
            <a:r>
              <a:rPr lang="hi-IN" dirty="0">
                <a:latin typeface="Aparajita" panose="02020603050405020304" pitchFamily="18" charset="0"/>
                <a:cs typeface="Aparajita" panose="02020603050405020304" pitchFamily="18" charset="0"/>
              </a:rPr>
              <a:t> दिसंबर </a:t>
            </a:r>
            <a:r>
              <a:rPr lang="en-US" dirty="0">
                <a:latin typeface="Aparajita" panose="02020603050405020304" pitchFamily="18" charset="0"/>
                <a:cs typeface="Aparajita" panose="02020603050405020304" pitchFamily="18" charset="0"/>
              </a:rPr>
              <a:t>2024: </a:t>
            </a:r>
            <a:r>
              <a:rPr lang="hi-IN" dirty="0">
                <a:latin typeface="Aparajita" panose="02020603050405020304" pitchFamily="18" charset="0"/>
                <a:cs typeface="Aparajita" panose="02020603050405020304" pitchFamily="18" charset="0"/>
              </a:rPr>
              <a:t>संगीत विभाग एवं आईएमसीटीएफ  के संयुक्त तत्वाधान में आयोजित</a:t>
            </a:r>
            <a:endParaRPr lang="en-US" dirty="0">
              <a:latin typeface="Aparajita" panose="02020603050405020304" pitchFamily="18" charset="0"/>
              <a:cs typeface="Aparajita" panose="02020603050405020304" pitchFamily="18" charset="0"/>
            </a:endParaRPr>
          </a:p>
        </p:txBody>
      </p:sp>
      <p:sp>
        <p:nvSpPr>
          <p:cNvPr id="3" name="Rectangle 5"/>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23423563"/>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t/>
            </a:r>
            <a:br>
              <a:rPr kumimoji="0" lang="hi-IN" sz="1400" b="0" i="0" u="none" strike="noStrike" cap="none" normalizeH="0" baseline="0" smtClean="0">
                <a:ln>
                  <a:noFill/>
                </a:ln>
                <a:solidFill>
                  <a:schemeClr val="tx1"/>
                </a:solidFill>
                <a:effectLst/>
                <a:latin typeface="Aparajita" panose="02020603050405020304" pitchFamily="18" charset="0"/>
                <a:ea typeface="Calibri" panose="020F0502020204030204" pitchFamily="34" charset="0"/>
                <a:cs typeface="Aparajita" panose="02020603050405020304" pitchFamily="18" charset="0"/>
              </a:rPr>
            </a:b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379412" y="1981200"/>
            <a:ext cx="11430000" cy="3893374"/>
          </a:xfrm>
          <a:prstGeom prst="rect">
            <a:avLst/>
          </a:prstGeom>
        </p:spPr>
        <p:txBody>
          <a:bodyPr wrap="square">
            <a:spAutoFit/>
          </a:bodyPr>
          <a:lstStyle/>
          <a:p>
            <a:pPr algn="just"/>
            <a:r>
              <a:rPr lang="hi-IN" sz="1900" dirty="0">
                <a:latin typeface="Aparajita" panose="02020603050405020304" pitchFamily="18" charset="0"/>
                <a:ea typeface="Calibri" panose="020F0502020204030204" pitchFamily="34" charset="0"/>
                <a:cs typeface="Aparajita" panose="02020603050405020304" pitchFamily="18" charset="0"/>
              </a:rPr>
              <a:t> कार्यक्रम का विधिवत उद्घाटन मुख्य अतिथि श्री लक्ष्मी नारायण भाला ने दीप प्रज्वलित करके किया एवं भारतीय कॉलेज के संगीत विभाग की छात्राओं ने सुमधुर कंठ में मां सरस्वती की वंदना प्रस्तुत की</a:t>
            </a:r>
            <a:r>
              <a:rPr lang="en-US" sz="1900" dirty="0">
                <a:latin typeface="Aparajita" panose="02020603050405020304" pitchFamily="18" charset="0"/>
                <a:ea typeface="Calibri" panose="020F0502020204030204" pitchFamily="34" charset="0"/>
                <a:cs typeface="Aparajita" panose="02020603050405020304" pitchFamily="18" charset="0"/>
              </a:rPr>
              <a:t>,</a:t>
            </a:r>
            <a:r>
              <a:rPr lang="hi-IN" sz="1900" dirty="0">
                <a:latin typeface="Aparajita" panose="02020603050405020304" pitchFamily="18" charset="0"/>
                <a:ea typeface="Calibri" panose="020F0502020204030204" pitchFamily="34" charset="0"/>
                <a:cs typeface="Aparajita" panose="02020603050405020304" pitchFamily="18" charset="0"/>
              </a:rPr>
              <a:t> सर्वप्रथम प्राचार्य प्रोफेसर सलोनी गुप्ता ने कार्यक्रम की भूमिका एवं महत्व से सभी को अवगत कराया कि यह कार्यक्रम छात्र-छात्राओं बच्चों एवं युवाओं में भारतीय संस्कृति एवं परंपराओं एवं पारिवारिक मूल्यों को गहराई से समझने एवं जन जागृति के उद्देश्य से किया गया । कार्यक्रम का मुख्य आकर्षण शंकरदेव के जीवन को जीवंत करती हुई नृत्य नाटिका "शंकर देव चरित" रहा। नृत्यनाटिका का लेखन वरिष्ठ साहित्यकार एवं लेखक श्री लक्ष्मी नारायण भाला ने किया है। संगीत रचना प्रसिद्ध संगीतज्ञ डॉ अमित सिंह ने की है। कथक  पर आधारित इस नृत्य नाटिका को दर्शकों ने बहुत सराहा। शंकरदेव असम प्रांत  के एक महान संत हुए जिन्होंने सांस्कृतिक परंपराओं का प्रचार प्रसार किया । कार्यक्रम की अध्यक्षता की श्रीमती प्रणामी भगवती </a:t>
            </a:r>
            <a:r>
              <a:rPr lang="en-US" sz="1900" dirty="0">
                <a:latin typeface="Aparajita" panose="02020603050405020304" pitchFamily="18" charset="0"/>
                <a:ea typeface="Calibri" panose="020F0502020204030204" pitchFamily="34" charset="0"/>
                <a:cs typeface="Aparajita" panose="02020603050405020304" pitchFamily="18" charset="0"/>
              </a:rPr>
              <a:t>,</a:t>
            </a:r>
            <a:r>
              <a:rPr lang="hi-IN" sz="1900" dirty="0">
                <a:latin typeface="Aparajita" panose="02020603050405020304" pitchFamily="18" charset="0"/>
                <a:ea typeface="Calibri" panose="020F0502020204030204" pitchFamily="34" charset="0"/>
                <a:cs typeface="Aparajita" panose="02020603050405020304" pitchFamily="18" charset="0"/>
              </a:rPr>
              <a:t>निदेशक कथक केंद्र</a:t>
            </a:r>
            <a:r>
              <a:rPr lang="en-US" sz="1900" dirty="0">
                <a:latin typeface="Aparajita" panose="02020603050405020304" pitchFamily="18" charset="0"/>
                <a:ea typeface="Calibri" panose="020F0502020204030204" pitchFamily="34" charset="0"/>
                <a:cs typeface="Aparajita" panose="02020603050405020304" pitchFamily="18" charset="0"/>
              </a:rPr>
              <a:t>, </a:t>
            </a:r>
            <a:r>
              <a:rPr lang="hi-IN" sz="1900" dirty="0">
                <a:latin typeface="Aparajita" panose="02020603050405020304" pitchFamily="18" charset="0"/>
                <a:ea typeface="Calibri" panose="020F0502020204030204" pitchFamily="34" charset="0"/>
                <a:cs typeface="Aparajita" panose="02020603050405020304" pitchFamily="18" charset="0"/>
              </a:rPr>
              <a:t>नई दिल्ली</a:t>
            </a:r>
            <a:r>
              <a:rPr lang="en-US" sz="1900" dirty="0">
                <a:latin typeface="Aparajita" panose="02020603050405020304" pitchFamily="18" charset="0"/>
                <a:ea typeface="Calibri" panose="020F0502020204030204" pitchFamily="34" charset="0"/>
                <a:cs typeface="Aparajita" panose="02020603050405020304" pitchFamily="18" charset="0"/>
              </a:rPr>
              <a:t>, </a:t>
            </a:r>
            <a:r>
              <a:rPr lang="hi-IN" sz="1900" dirty="0">
                <a:latin typeface="Aparajita" panose="02020603050405020304" pitchFamily="18" charset="0"/>
                <a:ea typeface="Calibri" panose="020F0502020204030204" pitchFamily="34" charset="0"/>
                <a:cs typeface="Aparajita" panose="02020603050405020304" pitchFamily="18" charset="0"/>
              </a:rPr>
              <a:t>कार्यक्रम की मुख्य वक्ता सेवा भारती की राष्ट्रीय महासचिव श्रीमती रेणु पाठक ने देशभक्ति एवं नारी सम्मान को बिंदु बनाकर सभी को संबोधित किया। दिल्ली विश्वविद्यालय के </a:t>
            </a:r>
            <a:r>
              <a:rPr lang="en-US" sz="1900" dirty="0">
                <a:latin typeface="Aparajita" panose="02020603050405020304" pitchFamily="18" charset="0"/>
                <a:ea typeface="Calibri" panose="020F0502020204030204" pitchFamily="34" charset="0"/>
                <a:cs typeface="Aparajita" panose="02020603050405020304" pitchFamily="18" charset="0"/>
              </a:rPr>
              <a:t>Dean of </a:t>
            </a:r>
            <a:r>
              <a:rPr lang="hi-IN" sz="1900" dirty="0">
                <a:latin typeface="Aparajita" panose="02020603050405020304" pitchFamily="18" charset="0"/>
                <a:ea typeface="Calibri" panose="020F0502020204030204" pitchFamily="34" charset="0"/>
                <a:cs typeface="Aparajita" panose="02020603050405020304" pitchFamily="18" charset="0"/>
              </a:rPr>
              <a:t>कॉलेजेस प्रोफेसर बलराम पाणी ने  सभी को संबोधित करते हुए विद्यार्थियों में संस्कृति और जीवन मूल्य के प्रति भाव जागरण को आवश्यक बताया। कार्यक्रम में बड़ी संख्या में शिक्षाविदों समाजसेवियों को सम्मानित किया गया इसमें से प्रमुख रूप से संस्कार भारती दिल्ली के अध्यक्ष प्रभात कुमार</a:t>
            </a:r>
            <a:r>
              <a:rPr lang="en-US" sz="1900" dirty="0">
                <a:latin typeface="Aparajita" panose="02020603050405020304" pitchFamily="18" charset="0"/>
                <a:ea typeface="Calibri" panose="020F0502020204030204" pitchFamily="34" charset="0"/>
                <a:cs typeface="Aparajita" panose="02020603050405020304" pitchFamily="18" charset="0"/>
              </a:rPr>
              <a:t>, </a:t>
            </a:r>
            <a:r>
              <a:rPr lang="hi-IN" sz="1900" dirty="0">
                <a:latin typeface="Aparajita" panose="02020603050405020304" pitchFamily="18" charset="0"/>
                <a:ea typeface="Calibri" panose="020F0502020204030204" pitchFamily="34" charset="0"/>
                <a:cs typeface="Aparajita" panose="02020603050405020304" pitchFamily="18" charset="0"/>
              </a:rPr>
              <a:t>प्रोफेसर डॉ रमा प्राचार्य हंसराज कॉलेज </a:t>
            </a:r>
            <a:r>
              <a:rPr lang="en-US" sz="1900" dirty="0">
                <a:latin typeface="Aparajita" panose="02020603050405020304" pitchFamily="18" charset="0"/>
                <a:ea typeface="Calibri" panose="020F0502020204030204" pitchFamily="34" charset="0"/>
                <a:cs typeface="Aparajita" panose="02020603050405020304" pitchFamily="18" charset="0"/>
              </a:rPr>
              <a:t>, </a:t>
            </a:r>
            <a:r>
              <a:rPr lang="hi-IN" sz="1900" dirty="0">
                <a:latin typeface="Aparajita" panose="02020603050405020304" pitchFamily="18" charset="0"/>
                <a:ea typeface="Calibri" panose="020F0502020204030204" pitchFamily="34" charset="0"/>
                <a:cs typeface="Aparajita" panose="02020603050405020304" pitchFamily="18" charset="0"/>
              </a:rPr>
              <a:t>प्रोफेसर विनोद कुमार पालीवाल प्राचार्य दयाल सिंह कॉलेज</a:t>
            </a:r>
            <a:r>
              <a:rPr lang="en-US" sz="1900" dirty="0">
                <a:latin typeface="Aparajita" panose="02020603050405020304" pitchFamily="18" charset="0"/>
                <a:ea typeface="Calibri" panose="020F0502020204030204" pitchFamily="34" charset="0"/>
                <a:cs typeface="Aparajita" panose="02020603050405020304" pitchFamily="18" charset="0"/>
              </a:rPr>
              <a:t>,</a:t>
            </a:r>
            <a:r>
              <a:rPr lang="hi-IN" sz="1900" dirty="0">
                <a:latin typeface="Aparajita" panose="02020603050405020304" pitchFamily="18" charset="0"/>
                <a:ea typeface="Calibri" panose="020F0502020204030204" pitchFamily="34" charset="0"/>
                <a:cs typeface="Aparajita" panose="02020603050405020304" pitchFamily="18" charset="0"/>
              </a:rPr>
              <a:t> प्रोफेसर नवनीत मानव दयाल सिंह कॉलेज आदि रहे । कार्यक्रम युवाओं में भारतीय संस्कृति एवं परंपराओं एवं पारिवारिक मूल्यों को गहराई से समझने एवं जन जागृति के उद्देश्य से किया गया ।</a:t>
            </a:r>
            <a:endParaRPr lang="en-US" sz="1900" dirty="0">
              <a:latin typeface="Aparajita" panose="02020603050405020304" pitchFamily="18" charset="0"/>
              <a:cs typeface="Aparajita" panose="02020603050405020304" pitchFamily="18" charset="0"/>
            </a:endParaRPr>
          </a:p>
        </p:txBody>
      </p:sp>
    </p:spTree>
    <p:extLst>
      <p:ext uri="{BB962C8B-B14F-4D97-AF65-F5344CB8AC3E}">
        <p14:creationId xmlns:p14="http://schemas.microsoft.com/office/powerpoint/2010/main" val="73691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urves 16x9">
  <a:themeElements>
    <a:clrScheme name="Curves_16x9">
      <a:dk1>
        <a:sysClr val="windowText" lastClr="000000"/>
      </a:dk1>
      <a:lt1>
        <a:sysClr val="window" lastClr="FFFFFF"/>
      </a:lt1>
      <a:dk2>
        <a:srgbClr val="1D4D53"/>
      </a:dk2>
      <a:lt2>
        <a:srgbClr val="96D2DA"/>
      </a:lt2>
      <a:accent1>
        <a:srgbClr val="00B1C5"/>
      </a:accent1>
      <a:accent2>
        <a:srgbClr val="49AF0A"/>
      </a:accent2>
      <a:accent3>
        <a:srgbClr val="6457DB"/>
      </a:accent3>
      <a:accent4>
        <a:srgbClr val="CF4895"/>
      </a:accent4>
      <a:accent5>
        <a:srgbClr val="0065E1"/>
      </a:accent5>
      <a:accent6>
        <a:srgbClr val="A84BE1"/>
      </a:accent6>
      <a:hlink>
        <a:srgbClr val="CF4895"/>
      </a:hlink>
      <a:folHlink>
        <a:srgbClr val="7F7F7F"/>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sical curves presentation (widescreen).potx" id="{68710E6A-EAC6-48C2-B3F1-37ABA3E433C0}" vid="{1E11B4D8-8842-4901-9C7E-68BBF3CF07CC}"/>
    </a:ext>
  </a:extLst>
</a:theme>
</file>

<file path=ppt/theme/theme2.xml><?xml version="1.0" encoding="utf-8"?>
<a:theme xmlns:a="http://schemas.openxmlformats.org/drawingml/2006/main" name="Office Theme">
  <a:themeElements>
    <a:clrScheme name="Curves_16x9">
      <a:dk1>
        <a:sysClr val="windowText" lastClr="000000"/>
      </a:dk1>
      <a:lt1>
        <a:sysClr val="window" lastClr="FFFFFF"/>
      </a:lt1>
      <a:dk2>
        <a:srgbClr val="1D4D53"/>
      </a:dk2>
      <a:lt2>
        <a:srgbClr val="96D2DA"/>
      </a:lt2>
      <a:accent1>
        <a:srgbClr val="00B1C5"/>
      </a:accent1>
      <a:accent2>
        <a:srgbClr val="49AF0A"/>
      </a:accent2>
      <a:accent3>
        <a:srgbClr val="6457DB"/>
      </a:accent3>
      <a:accent4>
        <a:srgbClr val="CF4895"/>
      </a:accent4>
      <a:accent5>
        <a:srgbClr val="0065E1"/>
      </a:accent5>
      <a:accent6>
        <a:srgbClr val="A84BE1"/>
      </a:accent6>
      <a:hlink>
        <a:srgbClr val="CF4895"/>
      </a:hlink>
      <a:folHlink>
        <a:srgbClr val="7F7F7F"/>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urves_16x9">
      <a:dk1>
        <a:sysClr val="windowText" lastClr="000000"/>
      </a:dk1>
      <a:lt1>
        <a:sysClr val="window" lastClr="FFFFFF"/>
      </a:lt1>
      <a:dk2>
        <a:srgbClr val="1D4D53"/>
      </a:dk2>
      <a:lt2>
        <a:srgbClr val="96D2DA"/>
      </a:lt2>
      <a:accent1>
        <a:srgbClr val="00B1C5"/>
      </a:accent1>
      <a:accent2>
        <a:srgbClr val="49AF0A"/>
      </a:accent2>
      <a:accent3>
        <a:srgbClr val="6457DB"/>
      </a:accent3>
      <a:accent4>
        <a:srgbClr val="CF4895"/>
      </a:accent4>
      <a:accent5>
        <a:srgbClr val="0065E1"/>
      </a:accent5>
      <a:accent6>
        <a:srgbClr val="A84BE1"/>
      </a:accent6>
      <a:hlink>
        <a:srgbClr val="CF4895"/>
      </a:hlink>
      <a:folHlink>
        <a:srgbClr val="7F7F7F"/>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Musical curves presentation (widescreen)</Template>
  <TotalTime>123</TotalTime>
  <Words>1783</Words>
  <Application>Microsoft Office PowerPoint</Application>
  <PresentationFormat>Custom</PresentationFormat>
  <Paragraphs>239</Paragraphs>
  <Slides>57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Aparajita</vt:lpstr>
      <vt:lpstr>Arial</vt:lpstr>
      <vt:lpstr>Calibri</vt:lpstr>
      <vt:lpstr>Euphemia</vt:lpstr>
      <vt:lpstr>Mangal</vt:lpstr>
      <vt:lpstr>Times New Roman</vt:lpstr>
      <vt:lpstr>Verdana</vt:lpstr>
      <vt:lpstr>Curves 16x9</vt:lpstr>
      <vt:lpstr>DEPARTMENT OF MUSIC  BHARATI COLLEGE UNIVERSITY OF DELHI</vt:lpstr>
      <vt:lpstr>CLASS REPRESENTATION</vt:lpstr>
      <vt:lpstr>CLASS REPRESENTATION</vt:lpstr>
      <vt:lpstr>CLASS REPRESENTATION</vt:lpstr>
      <vt:lpstr>हमारी संस्कृति हमारी परंपरा 14 दिसंबर 2024: संगीत विभाग एवं आईएमसीटीएफ  के संयुक्त तत्वाधान में आयोजित</vt:lpstr>
      <vt:lpstr>हमारी संस्कृति हमारी परंपरा 14 दिसंबर 2024: संगीत विभाग एवं आईएमसीटीएफ  के संयुक्त तत्वाधान में आयोजित</vt:lpstr>
      <vt:lpstr>हमारी संस्कृति हमारी परंपरा 14 दिसंबर 2024: संगीत विभाग एवं आईएमसीटीएफ  के संयुक्त तत्वाधान में आयोजित</vt:lpstr>
      <vt:lpstr>हमारी संस्कृति हमारी परंपरा 14 दिसंबर 2024: संगीत विभाग एवं आईएमसीटीएफ  के संयुक्त तत्वाधान में आयोजित</vt:lpstr>
      <vt:lpstr>हमारी संस्कृति हमारी परंपरा 14 दिसंबर 2024: संगीत विभाग एवं आईएमसीटीएफ  के संयुक्त तत्वाधान में आयोजित</vt:lpstr>
      <vt:lpstr>Saraswati Pooja (Basant Panchami)</vt:lpstr>
      <vt:lpstr>Saraswati Pooja (Basant Panchami)</vt:lpstr>
      <vt:lpstr>Saraswati Pooja (Basant Panchami)</vt:lpstr>
      <vt:lpstr>Saraswati Pooja (Basant Panchami)</vt:lpstr>
      <vt:lpstr>Saraswati Pooja (Basant Panchami)</vt:lpstr>
      <vt:lpstr>Saraswati Pooja (Basant Panchami)</vt:lpstr>
      <vt:lpstr>Saraswati Pooja (Basant Panchami)</vt:lpstr>
      <vt:lpstr>Saraswati Pooja (Basant Panchami)</vt:lpstr>
      <vt:lpstr>Saraswati Pooja (Basant Panchami)</vt:lpstr>
      <vt:lpstr>Saraswati Pooja (Basant Panchami)</vt:lpstr>
      <vt:lpstr>LECTURE-CUM-PERFORMANCE  ON Dhrupad Style of Singing</vt:lpstr>
      <vt:lpstr>LECTURE-CUM-PERFORMANCE  ON Dhrupad Style of Singing</vt:lpstr>
      <vt:lpstr>LECTURE-CUM-PERFORMANCE  ON Dhrupad Style of Singing</vt:lpstr>
      <vt:lpstr>LECTURE-CUM-PERFORMANCE  ON Dhrupad Style of Singing</vt:lpstr>
      <vt:lpstr>LECTURE-CUM-PERFORMANCE  ON Dhrupad Style of Singing</vt:lpstr>
      <vt:lpstr>LECTURE-CUM-PERFORMANCE  ON Dhrupad Style of Singing</vt:lpstr>
      <vt:lpstr>LECTURE-CUM-PERFORMANCE  ON Dhrupad Style of Singing</vt:lpstr>
      <vt:lpstr>LECTURE-CUM-PERFORMANCE  ON Dhrupad Style of Singing</vt:lpstr>
      <vt:lpstr>Lecture on Research Methodology  in Indian Music</vt:lpstr>
      <vt:lpstr>Lecture on Research Methodology  in Indian Music</vt:lpstr>
      <vt:lpstr>Lecture on Research Methodology  in Indian Music</vt:lpstr>
      <vt:lpstr>Lecture on Research Methodology  in Indian Music</vt:lpstr>
      <vt:lpstr>Shivoham: Hours of Awakening </vt:lpstr>
      <vt:lpstr>Shivoham: Hours of Awakening </vt:lpstr>
      <vt:lpstr>Shivoham: Hours of Awakening </vt:lpstr>
      <vt:lpstr>Shivoham: Hours of Awakening </vt:lpstr>
      <vt:lpstr>Shivoham: Hours of Awakening </vt:lpstr>
      <vt:lpstr>Shivoham: Hours of Awakening </vt:lpstr>
      <vt:lpstr>Shivoham: Hours of Awakening </vt:lpstr>
      <vt:lpstr>Fresher’s Welcome</vt:lpstr>
      <vt:lpstr>Students Performances and Events </vt:lpstr>
      <vt:lpstr>Students Performances and Events </vt:lpstr>
      <vt:lpstr>Students Performances and Events </vt:lpstr>
      <vt:lpstr>Students Performances and Events </vt:lpstr>
      <vt:lpstr>Students Performances and Events </vt:lpstr>
      <vt:lpstr>Students Performances and Events </vt:lpstr>
      <vt:lpstr>Students Performances and Events </vt:lpstr>
      <vt:lpstr>Students Performances and Events </vt:lpstr>
      <vt:lpstr>Students Performances and Events </vt:lpstr>
      <vt:lpstr>MRIDANG – THE MUSIC AND DANCE SOCIETY</vt:lpstr>
      <vt:lpstr>Students Performances and Events </vt:lpstr>
      <vt:lpstr>Achivements in 2024-2025</vt:lpstr>
      <vt:lpstr>Achivements in 2024-2025</vt:lpstr>
      <vt:lpstr>Achivements in 2024-2025</vt:lpstr>
      <vt:lpstr>Achivements in 2024-2025</vt:lpstr>
      <vt:lpstr>Achivements in 2024-2025</vt:lpstr>
      <vt:lpstr>Achivements in 2024-2025</vt:lpstr>
      <vt:lpstr>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MUSIC  BHARATI COLLEGE UNIVERSITY OF DELHI</dc:title>
  <dc:creator>hp</dc:creator>
  <cp:lastModifiedBy>hp</cp:lastModifiedBy>
  <cp:revision>16</cp:revision>
  <dcterms:created xsi:type="dcterms:W3CDTF">2025-05-04T16:27:59Z</dcterms:created>
  <dcterms:modified xsi:type="dcterms:W3CDTF">2025-05-08T18:55:07Z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