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4"/>
  </p:notesMasterIdLst>
  <p:sldIdLst>
    <p:sldId id="256" r:id="rId2"/>
    <p:sldId id="275" r:id="rId3"/>
    <p:sldId id="276" r:id="rId4"/>
    <p:sldId id="277" r:id="rId5"/>
    <p:sldId id="278" r:id="rId6"/>
    <p:sldId id="279" r:id="rId7"/>
    <p:sldId id="296" r:id="rId8"/>
    <p:sldId id="280" r:id="rId9"/>
    <p:sldId id="290" r:id="rId10"/>
    <p:sldId id="295" r:id="rId11"/>
    <p:sldId id="288" r:id="rId12"/>
    <p:sldId id="258" r:id="rId13"/>
    <p:sldId id="260" r:id="rId14"/>
    <p:sldId id="294" r:id="rId15"/>
    <p:sldId id="261" r:id="rId16"/>
    <p:sldId id="297" r:id="rId17"/>
    <p:sldId id="262" r:id="rId18"/>
    <p:sldId id="303" r:id="rId19"/>
    <p:sldId id="263" r:id="rId20"/>
    <p:sldId id="291" r:id="rId21"/>
    <p:sldId id="264" r:id="rId22"/>
    <p:sldId id="292" r:id="rId23"/>
    <p:sldId id="298" r:id="rId24"/>
    <p:sldId id="304" r:id="rId25"/>
    <p:sldId id="299" r:id="rId26"/>
    <p:sldId id="300" r:id="rId27"/>
    <p:sldId id="301" r:id="rId28"/>
    <p:sldId id="302" r:id="rId29"/>
    <p:sldId id="306" r:id="rId30"/>
    <p:sldId id="307" r:id="rId31"/>
    <p:sldId id="308" r:id="rId32"/>
    <p:sldId id="309" r:id="rId33"/>
    <p:sldId id="311" r:id="rId34"/>
    <p:sldId id="310" r:id="rId35"/>
    <p:sldId id="265" r:id="rId36"/>
    <p:sldId id="293" r:id="rId37"/>
    <p:sldId id="312" r:id="rId38"/>
    <p:sldId id="281" r:id="rId39"/>
    <p:sldId id="283" r:id="rId40"/>
    <p:sldId id="284" r:id="rId41"/>
    <p:sldId id="305" r:id="rId42"/>
    <p:sldId id="273"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20"/>
    <p:restoredTop sz="89427" autoAdjust="0"/>
  </p:normalViewPr>
  <p:slideViewPr>
    <p:cSldViewPr>
      <p:cViewPr>
        <p:scale>
          <a:sx n="70" d="100"/>
          <a:sy n="70" d="100"/>
        </p:scale>
        <p:origin x="-1356" y="-180"/>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1095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A1D7AC-7CAC-4EED-9FCD-1C220F4280E8}" type="datetimeFigureOut">
              <a:rPr lang="en-IN" smtClean="0"/>
              <a:pPr/>
              <a:t>08-05-2025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A906CA-3890-4C71-A12F-A4E5899EB3C8}" type="slidenum">
              <a:rPr lang="en-IN" smtClean="0"/>
              <a:pPr/>
              <a:t>‹#›</a:t>
            </a:fld>
            <a:endParaRPr lang="en-IN"/>
          </a:p>
        </p:txBody>
      </p:sp>
    </p:spTree>
    <p:extLst>
      <p:ext uri="{BB962C8B-B14F-4D97-AF65-F5344CB8AC3E}">
        <p14:creationId xmlns:p14="http://schemas.microsoft.com/office/powerpoint/2010/main" val="785251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57A906CA-3890-4C71-A12F-A4E5899EB3C8}" type="slidenum">
              <a:rPr lang="en-IN" smtClean="0"/>
              <a:pPr/>
              <a:t>12</a:t>
            </a:fld>
            <a:endParaRPr lang="en-IN"/>
          </a:p>
        </p:txBody>
      </p:sp>
    </p:spTree>
    <p:extLst>
      <p:ext uri="{BB962C8B-B14F-4D97-AF65-F5344CB8AC3E}">
        <p14:creationId xmlns:p14="http://schemas.microsoft.com/office/powerpoint/2010/main" val="2328466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57A906CA-3890-4C71-A12F-A4E5899EB3C8}" type="slidenum">
              <a:rPr lang="en-IN" smtClean="0"/>
              <a:pPr/>
              <a:t>35</a:t>
            </a:fld>
            <a:endParaRPr lang="en-IN"/>
          </a:p>
        </p:txBody>
      </p:sp>
    </p:spTree>
    <p:extLst>
      <p:ext uri="{BB962C8B-B14F-4D97-AF65-F5344CB8AC3E}">
        <p14:creationId xmlns:p14="http://schemas.microsoft.com/office/powerpoint/2010/main" val="3652471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7A906CA-3890-4C71-A12F-A4E5899EB3C8}" type="slidenum">
              <a:rPr lang="en-IN" smtClean="0"/>
              <a:pPr/>
              <a:t>38</a:t>
            </a:fld>
            <a:endParaRPr lang="en-IN"/>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5/8/2025</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pPr/>
              <a:t>5/8/2025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pPr/>
              <a:t>5/8/2025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5/8/2025</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7A75E2A-031F-624F-BDF3-90E0ED9681B4}"/>
              </a:ext>
            </a:extLst>
          </p:cNvPr>
          <p:cNvSpPr>
            <a:spLocks noGrp="1"/>
          </p:cNvSpPr>
          <p:nvPr>
            <p:ph type="ctrTitle" idx="4294967295"/>
          </p:nvPr>
        </p:nvSpPr>
        <p:spPr>
          <a:xfrm>
            <a:off x="2514600" y="-762000"/>
            <a:ext cx="6816725" cy="5462324"/>
          </a:xfrm>
        </p:spPr>
        <p:txBody>
          <a:bodyPr/>
          <a:lstStyle/>
          <a:p>
            <a:r>
              <a:rPr lang="en-US" sz="4000" b="1" u="sng" dirty="0">
                <a:solidFill>
                  <a:schemeClr val="accent4">
                    <a:lumMod val="75000"/>
                  </a:schemeClr>
                </a:solidFill>
                <a:latin typeface="Arial Black" panose="020B0604020202020204" pitchFamily="34" charset="0"/>
                <a:cs typeface="Arial Black" panose="020B0604020202020204" pitchFamily="34" charset="0"/>
              </a:rPr>
              <a:t>Department of Punjabi</a:t>
            </a:r>
            <a:r>
              <a:rPr lang="en-US" sz="4000" b="1" u="sng" dirty="0">
                <a:solidFill>
                  <a:srgbClr val="00B050"/>
                </a:solidFill>
                <a:latin typeface="Arial Black" panose="020B0604020202020204" pitchFamily="34" charset="0"/>
                <a:cs typeface="Arial Black" panose="020B0604020202020204" pitchFamily="34" charset="0"/>
              </a:rPr>
              <a:t> </a:t>
            </a:r>
            <a:br>
              <a:rPr lang="en-US" sz="4000" b="1" u="sng" dirty="0">
                <a:solidFill>
                  <a:srgbClr val="00B050"/>
                </a:solidFill>
                <a:latin typeface="Arial Black" panose="020B0604020202020204" pitchFamily="34" charset="0"/>
                <a:cs typeface="Arial Black" panose="020B0604020202020204" pitchFamily="34" charset="0"/>
              </a:rPr>
            </a:br>
            <a:r>
              <a:rPr lang="en-US" sz="4800" b="1" u="sng" dirty="0" err="1">
                <a:solidFill>
                  <a:schemeClr val="accent3"/>
                </a:solidFill>
                <a:latin typeface="Arial Black" panose="020B0604020202020204" pitchFamily="34" charset="0"/>
                <a:cs typeface="Arial Black" panose="020B0604020202020204" pitchFamily="34" charset="0"/>
              </a:rPr>
              <a:t>Bharati</a:t>
            </a:r>
            <a:r>
              <a:rPr lang="en-US" sz="4800" b="1" u="sng" dirty="0">
                <a:solidFill>
                  <a:schemeClr val="accent3"/>
                </a:solidFill>
                <a:latin typeface="Arial Black" panose="020B0604020202020204" pitchFamily="34" charset="0"/>
                <a:cs typeface="Arial Black" panose="020B0604020202020204" pitchFamily="34" charset="0"/>
              </a:rPr>
              <a:t> College</a:t>
            </a:r>
            <a:r>
              <a:rPr lang="en-US" b="1" u="sng" dirty="0">
                <a:solidFill>
                  <a:srgbClr val="FF0000"/>
                </a:solidFill>
                <a:latin typeface="Arial Black" panose="020B0604020202020204" pitchFamily="34" charset="0"/>
                <a:cs typeface="Arial Black" panose="020B0604020202020204" pitchFamily="34" charset="0"/>
              </a:rPr>
              <a:t/>
            </a:r>
            <a:br>
              <a:rPr lang="en-US" b="1" u="sng" dirty="0">
                <a:solidFill>
                  <a:srgbClr val="FF0000"/>
                </a:solidFill>
                <a:latin typeface="Arial Black" panose="020B0604020202020204" pitchFamily="34" charset="0"/>
                <a:cs typeface="Arial Black" panose="020B0604020202020204" pitchFamily="34" charset="0"/>
              </a:rPr>
            </a:br>
            <a:endParaRPr lang="en-US" b="1" u="sng" dirty="0">
              <a:solidFill>
                <a:srgbClr val="FF0000"/>
              </a:solidFill>
              <a:latin typeface="Arial Black" panose="020B0604020202020204" pitchFamily="34" charset="0"/>
              <a:cs typeface="Arial Black" panose="020B0604020202020204" pitchFamily="34" charset="0"/>
            </a:endParaRPr>
          </a:p>
        </p:txBody>
      </p:sp>
      <p:sp>
        <p:nvSpPr>
          <p:cNvPr id="4" name="TextBox 3">
            <a:extLst>
              <a:ext uri="{FF2B5EF4-FFF2-40B4-BE49-F238E27FC236}">
                <a16:creationId xmlns="" xmlns:a16="http://schemas.microsoft.com/office/drawing/2014/main" id="{0FC63638-17E6-294A-A1CF-FB097B89D1FD}"/>
              </a:ext>
            </a:extLst>
          </p:cNvPr>
          <p:cNvSpPr txBox="1"/>
          <p:nvPr/>
        </p:nvSpPr>
        <p:spPr>
          <a:xfrm flipH="1">
            <a:off x="3860997" y="5289020"/>
            <a:ext cx="1258490" cy="2463799"/>
          </a:xfrm>
          <a:prstGeom prst="rect">
            <a:avLst/>
          </a:prstGeom>
          <a:noFill/>
        </p:spPr>
        <p:txBody>
          <a:bodyPr wrap="square" rtlCol="0">
            <a:spAutoFit/>
          </a:bodyPr>
          <a:lstStyle/>
          <a:p>
            <a:pPr algn="l"/>
            <a:endParaRPr lang="en-US"/>
          </a:p>
        </p:txBody>
      </p:sp>
      <p:pic>
        <p:nvPicPr>
          <p:cNvPr id="5" name="Picture 5">
            <a:extLst>
              <a:ext uri="{FF2B5EF4-FFF2-40B4-BE49-F238E27FC236}">
                <a16:creationId xmlns="" xmlns:a16="http://schemas.microsoft.com/office/drawing/2014/main" id="{E6C28971-3ACA-4D45-AE18-31A8BA60C270}"/>
              </a:ext>
            </a:extLst>
          </p:cNvPr>
          <p:cNvPicPr>
            <a:picLocks noChangeAspect="1"/>
          </p:cNvPicPr>
          <p:nvPr/>
        </p:nvPicPr>
        <p:blipFill>
          <a:blip r:embed="rId2"/>
          <a:stretch>
            <a:fillRect/>
          </a:stretch>
        </p:blipFill>
        <p:spPr>
          <a:xfrm>
            <a:off x="3581400" y="2438400"/>
            <a:ext cx="4343400" cy="3657600"/>
          </a:xfrm>
          <a:prstGeom prst="rect">
            <a:avLst/>
          </a:prstGeom>
        </p:spPr>
      </p:pic>
    </p:spTree>
    <p:extLst>
      <p:ext uri="{BB962C8B-B14F-4D97-AF65-F5344CB8AC3E}">
        <p14:creationId xmlns:p14="http://schemas.microsoft.com/office/powerpoint/2010/main" val="2391626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94754210"/>
              </p:ext>
            </p:extLst>
          </p:nvPr>
        </p:nvGraphicFramePr>
        <p:xfrm>
          <a:off x="685800" y="609600"/>
          <a:ext cx="10839650" cy="5638800"/>
        </p:xfrm>
        <a:graphic>
          <a:graphicData uri="http://schemas.openxmlformats.org/drawingml/2006/table">
            <a:tbl>
              <a:tblPr firstRow="1" firstCol="1" bandRow="1">
                <a:tableStyleId>{08FB837D-C827-4EFA-A057-4D05807E0F7C}</a:tableStyleId>
              </a:tblPr>
              <a:tblGrid>
                <a:gridCol w="3775670">
                  <a:extLst>
                    <a:ext uri="{9D8B030D-6E8A-4147-A177-3AD203B41FA5}">
                      <a16:colId xmlns="" xmlns:a16="http://schemas.microsoft.com/office/drawing/2014/main" val="20000"/>
                    </a:ext>
                  </a:extLst>
                </a:gridCol>
                <a:gridCol w="3234730">
                  <a:extLst>
                    <a:ext uri="{9D8B030D-6E8A-4147-A177-3AD203B41FA5}">
                      <a16:colId xmlns="" xmlns:a16="http://schemas.microsoft.com/office/drawing/2014/main" val="20001"/>
                    </a:ext>
                  </a:extLst>
                </a:gridCol>
                <a:gridCol w="2362200">
                  <a:extLst>
                    <a:ext uri="{9D8B030D-6E8A-4147-A177-3AD203B41FA5}">
                      <a16:colId xmlns="" xmlns:a16="http://schemas.microsoft.com/office/drawing/2014/main" val="20002"/>
                    </a:ext>
                  </a:extLst>
                </a:gridCol>
                <a:gridCol w="1467050">
                  <a:extLst>
                    <a:ext uri="{9D8B030D-6E8A-4147-A177-3AD203B41FA5}">
                      <a16:colId xmlns="" xmlns:a16="http://schemas.microsoft.com/office/drawing/2014/main" val="20003"/>
                    </a:ext>
                  </a:extLst>
                </a:gridCol>
              </a:tblGrid>
              <a:tr h="5638800">
                <a:tc>
                  <a:txBody>
                    <a:bodyPr/>
                    <a:lstStyle/>
                    <a:p>
                      <a:r>
                        <a:rPr lang="en-US" sz="2400" b="1" dirty="0">
                          <a:solidFill>
                            <a:schemeClr val="tx1"/>
                          </a:solidFill>
                          <a:latin typeface="Times New Roman" pitchFamily="18" charset="0"/>
                          <a:cs typeface="Times New Roman" pitchFamily="18" charset="0"/>
                        </a:rPr>
                        <a:t>3. Books Authored </a:t>
                      </a:r>
                    </a:p>
                    <a:p>
                      <a:endParaRPr lang="en-US" sz="2400" b="1" dirty="0">
                        <a:solidFill>
                          <a:schemeClr val="tx1"/>
                        </a:solidFill>
                        <a:latin typeface="Times New Roman" pitchFamily="18" charset="0"/>
                        <a:cs typeface="Times New Roman" pitchFamily="18" charset="0"/>
                      </a:endParaRPr>
                    </a:p>
                    <a:p>
                      <a:endParaRPr lang="en-US" sz="2400" b="1" dirty="0">
                        <a:solidFill>
                          <a:schemeClr val="tx1"/>
                        </a:solidFill>
                        <a:latin typeface="Times New Roman" pitchFamily="18" charset="0"/>
                        <a:cs typeface="Times New Roman" pitchFamily="18" charset="0"/>
                      </a:endParaRPr>
                    </a:p>
                    <a:p>
                      <a:endParaRPr lang="en-US" sz="2400" b="1" dirty="0">
                        <a:solidFill>
                          <a:schemeClr val="tx1"/>
                        </a:solidFill>
                        <a:latin typeface="Times New Roman" pitchFamily="18" charset="0"/>
                        <a:cs typeface="Times New Roman" pitchFamily="18" charset="0"/>
                      </a:endParaRPr>
                    </a:p>
                    <a:p>
                      <a:endParaRPr lang="en-US" sz="2400" b="1" dirty="0">
                        <a:solidFill>
                          <a:schemeClr val="tx1"/>
                        </a:solidFill>
                        <a:latin typeface="Times New Roman" pitchFamily="18" charset="0"/>
                        <a:cs typeface="Times New Roman" pitchFamily="18" charset="0"/>
                      </a:endParaRPr>
                    </a:p>
                    <a:p>
                      <a:endParaRPr lang="en-US" sz="2400" b="1" dirty="0">
                        <a:solidFill>
                          <a:schemeClr val="tx1"/>
                        </a:solidFill>
                        <a:latin typeface="Times New Roman" pitchFamily="18" charset="0"/>
                        <a:cs typeface="Times New Roman" pitchFamily="18" charset="0"/>
                      </a:endParaRPr>
                    </a:p>
                    <a:p>
                      <a:endParaRPr lang="en-US" sz="2400" b="1" dirty="0">
                        <a:solidFill>
                          <a:schemeClr val="tx1"/>
                        </a:solidFill>
                        <a:latin typeface="Times New Roman" pitchFamily="18" charset="0"/>
                        <a:cs typeface="Times New Roman" pitchFamily="18" charset="0"/>
                      </a:endParaRPr>
                    </a:p>
                    <a:p>
                      <a:endParaRPr lang="en-US" sz="2400" b="1" dirty="0">
                        <a:solidFill>
                          <a:schemeClr val="tx1"/>
                        </a:solidFill>
                        <a:latin typeface="Times New Roman" pitchFamily="18" charset="0"/>
                        <a:cs typeface="Times New Roman" pitchFamily="18" charset="0"/>
                      </a:endParaRPr>
                    </a:p>
                    <a:p>
                      <a:endParaRPr lang="en-US" sz="2400" b="1" dirty="0">
                        <a:solidFill>
                          <a:schemeClr val="tx1"/>
                        </a:solidFill>
                        <a:latin typeface="Times New Roman" pitchFamily="18" charset="0"/>
                        <a:cs typeface="Times New Roman" pitchFamily="18" charset="0"/>
                      </a:endParaRPr>
                    </a:p>
                    <a:p>
                      <a:endParaRPr lang="en-US" sz="2400" b="1" dirty="0">
                        <a:solidFill>
                          <a:schemeClr val="tx1"/>
                        </a:solidFill>
                        <a:latin typeface="Times New Roman" pitchFamily="18" charset="0"/>
                        <a:cs typeface="Times New Roman" pitchFamily="18" charset="0"/>
                      </a:endParaRPr>
                    </a:p>
                    <a:p>
                      <a:endParaRPr lang="en-US" sz="2400" b="1" dirty="0">
                        <a:solidFill>
                          <a:schemeClr val="tx1"/>
                        </a:solidFill>
                        <a:latin typeface="Times New Roman" pitchFamily="18" charset="0"/>
                        <a:cs typeface="Times New Roman" pitchFamily="18" charset="0"/>
                      </a:endParaRPr>
                    </a:p>
                    <a:p>
                      <a:endParaRPr lang="en-US" sz="2400" b="1" dirty="0">
                        <a:solidFill>
                          <a:schemeClr val="tx1"/>
                        </a:solidFill>
                        <a:latin typeface="Times New Roman" pitchFamily="18" charset="0"/>
                        <a:cs typeface="Times New Roman" pitchFamily="18" charset="0"/>
                      </a:endParaRPr>
                    </a:p>
                    <a:p>
                      <a:r>
                        <a:rPr lang="en-US" sz="2400" b="1" dirty="0">
                          <a:solidFill>
                            <a:schemeClr val="tx1"/>
                          </a:solidFill>
                          <a:latin typeface="Times New Roman" pitchFamily="18" charset="0"/>
                          <a:cs typeface="Times New Roman" pitchFamily="18" charset="0"/>
                        </a:rPr>
                        <a:t>4. Editor of Book</a:t>
                      </a:r>
                    </a:p>
                    <a:p>
                      <a:endParaRPr lang="en-US" sz="2400" b="1" dirty="0">
                        <a:solidFill>
                          <a:schemeClr val="tx1"/>
                        </a:solidFill>
                        <a:latin typeface="Times New Roman" pitchFamily="18" charset="0"/>
                        <a:cs typeface="Times New Roman" pitchFamily="18" charset="0"/>
                      </a:endParaRPr>
                    </a:p>
                  </a:txBody>
                  <a:tcPr/>
                </a:tc>
                <a:tc>
                  <a:txBody>
                    <a:bodyPr/>
                    <a:lstStyle/>
                    <a:p>
                      <a:pPr marL="285750" indent="-285750">
                        <a:buFont typeface="Arial" panose="020B0604020202020204" pitchFamily="34" charset="0"/>
                        <a:buChar char="•"/>
                      </a:pPr>
                      <a:r>
                        <a:rPr lang="en-US" sz="2400" b="0" dirty="0">
                          <a:solidFill>
                            <a:schemeClr val="tx1"/>
                          </a:solidFill>
                          <a:latin typeface="Times New Roman" pitchFamily="18" charset="0"/>
                          <a:cs typeface="Times New Roman" pitchFamily="18" charset="0"/>
                        </a:rPr>
                        <a:t>Punjabi Sufi </a:t>
                      </a:r>
                      <a:r>
                        <a:rPr lang="en-US" sz="2400" b="0" dirty="0" err="1">
                          <a:solidFill>
                            <a:schemeClr val="tx1"/>
                          </a:solidFill>
                          <a:latin typeface="Times New Roman" pitchFamily="18" charset="0"/>
                          <a:cs typeface="Times New Roman" pitchFamily="18" charset="0"/>
                        </a:rPr>
                        <a:t>Kavita</a:t>
                      </a:r>
                      <a:r>
                        <a:rPr lang="en-US" sz="2400" b="0" dirty="0">
                          <a:solidFill>
                            <a:schemeClr val="tx1"/>
                          </a:solidFill>
                          <a:latin typeface="Times New Roman" pitchFamily="18" charset="0"/>
                          <a:cs typeface="Times New Roman" pitchFamily="18" charset="0"/>
                        </a:rPr>
                        <a:t> </a:t>
                      </a:r>
                      <a:r>
                        <a:rPr lang="en-US" sz="2400" b="0" dirty="0" err="1">
                          <a:solidFill>
                            <a:schemeClr val="tx1"/>
                          </a:solidFill>
                          <a:latin typeface="Times New Roman" pitchFamily="18" charset="0"/>
                          <a:cs typeface="Times New Roman" pitchFamily="18" charset="0"/>
                        </a:rPr>
                        <a:t>Da</a:t>
                      </a:r>
                      <a:r>
                        <a:rPr lang="en-US" sz="2400" b="0" dirty="0">
                          <a:solidFill>
                            <a:schemeClr val="tx1"/>
                          </a:solidFill>
                          <a:latin typeface="Times New Roman" pitchFamily="18" charset="0"/>
                          <a:cs typeface="Times New Roman" pitchFamily="18" charset="0"/>
                        </a:rPr>
                        <a:t> </a:t>
                      </a:r>
                      <a:r>
                        <a:rPr lang="en-US" sz="2400" b="0" dirty="0" err="1">
                          <a:solidFill>
                            <a:schemeClr val="tx1"/>
                          </a:solidFill>
                          <a:latin typeface="Times New Roman" pitchFamily="18" charset="0"/>
                          <a:cs typeface="Times New Roman" pitchFamily="18" charset="0"/>
                        </a:rPr>
                        <a:t>Lokdharaai</a:t>
                      </a:r>
                      <a:r>
                        <a:rPr lang="en-US" sz="2400" b="0" dirty="0">
                          <a:solidFill>
                            <a:schemeClr val="tx1"/>
                          </a:solidFill>
                          <a:latin typeface="Times New Roman" pitchFamily="18" charset="0"/>
                          <a:cs typeface="Times New Roman" pitchFamily="18" charset="0"/>
                        </a:rPr>
                        <a:t> </a:t>
                      </a:r>
                      <a:r>
                        <a:rPr lang="en-US" sz="2400" b="0" dirty="0" err="1">
                          <a:solidFill>
                            <a:schemeClr val="tx1"/>
                          </a:solidFill>
                          <a:latin typeface="Times New Roman" pitchFamily="18" charset="0"/>
                          <a:cs typeface="Times New Roman" pitchFamily="18" charset="0"/>
                        </a:rPr>
                        <a:t>Peripekh</a:t>
                      </a:r>
                      <a:endParaRPr lang="en-US" sz="2400" b="0" dirty="0">
                        <a:solidFill>
                          <a:schemeClr val="tx1"/>
                        </a:solidFill>
                        <a:latin typeface="Times New Roman" pitchFamily="18" charset="0"/>
                        <a:cs typeface="Times New Roman" pitchFamily="18" charset="0"/>
                      </a:endParaRPr>
                    </a:p>
                    <a:p>
                      <a:pPr marL="285750" indent="-285750">
                        <a:buFont typeface="Arial" panose="020B0604020202020204" pitchFamily="34" charset="0"/>
                        <a:buChar char="•"/>
                      </a:pPr>
                      <a:endParaRPr lang="en-US" sz="2400" b="0" dirty="0">
                        <a:solidFill>
                          <a:schemeClr val="tx1"/>
                        </a:solidFill>
                        <a:latin typeface="Times New Roman" pitchFamily="18" charset="0"/>
                        <a:cs typeface="Times New Roman" pitchFamily="18" charset="0"/>
                      </a:endParaRPr>
                    </a:p>
                    <a:p>
                      <a:pPr marL="285750" indent="-285750">
                        <a:buFont typeface="Arial" panose="020B0604020202020204" pitchFamily="34" charset="0"/>
                        <a:buChar char="•"/>
                      </a:pPr>
                      <a:r>
                        <a:rPr lang="en-US" sz="2400" b="0" dirty="0" err="1">
                          <a:solidFill>
                            <a:schemeClr val="tx1"/>
                          </a:solidFill>
                          <a:latin typeface="Times New Roman" pitchFamily="18" charset="0"/>
                          <a:cs typeface="Times New Roman" pitchFamily="18" charset="0"/>
                        </a:rPr>
                        <a:t>Waryam</a:t>
                      </a:r>
                      <a:r>
                        <a:rPr lang="en-US" sz="2400" b="0" dirty="0">
                          <a:solidFill>
                            <a:schemeClr val="tx1"/>
                          </a:solidFill>
                          <a:latin typeface="Times New Roman" pitchFamily="18" charset="0"/>
                          <a:cs typeface="Times New Roman" pitchFamily="18" charset="0"/>
                        </a:rPr>
                        <a:t> Mast De </a:t>
                      </a:r>
                      <a:r>
                        <a:rPr lang="en-US" sz="2400" b="0" dirty="0" err="1">
                          <a:solidFill>
                            <a:schemeClr val="tx1"/>
                          </a:solidFill>
                          <a:latin typeface="Times New Roman" pitchFamily="18" charset="0"/>
                          <a:cs typeface="Times New Roman" pitchFamily="18" charset="0"/>
                        </a:rPr>
                        <a:t>Natakan</a:t>
                      </a:r>
                      <a:r>
                        <a:rPr lang="en-US" sz="2400" b="0" dirty="0">
                          <a:solidFill>
                            <a:schemeClr val="tx1"/>
                          </a:solidFill>
                          <a:latin typeface="Times New Roman" pitchFamily="18" charset="0"/>
                          <a:cs typeface="Times New Roman" pitchFamily="18" charset="0"/>
                        </a:rPr>
                        <a:t> </a:t>
                      </a:r>
                      <a:r>
                        <a:rPr lang="en-US" sz="2400" b="0" dirty="0" err="1">
                          <a:solidFill>
                            <a:schemeClr val="tx1"/>
                          </a:solidFill>
                          <a:latin typeface="Times New Roman" pitchFamily="18" charset="0"/>
                          <a:cs typeface="Times New Roman" pitchFamily="18" charset="0"/>
                        </a:rPr>
                        <a:t>Da</a:t>
                      </a:r>
                      <a:r>
                        <a:rPr lang="en-US" sz="2400" b="0" dirty="0">
                          <a:solidFill>
                            <a:schemeClr val="tx1"/>
                          </a:solidFill>
                          <a:latin typeface="Times New Roman" pitchFamily="18" charset="0"/>
                          <a:cs typeface="Times New Roman" pitchFamily="18" charset="0"/>
                        </a:rPr>
                        <a:t> </a:t>
                      </a:r>
                      <a:r>
                        <a:rPr lang="en-US" sz="2400" b="0" dirty="0" err="1">
                          <a:solidFill>
                            <a:schemeClr val="tx1"/>
                          </a:solidFill>
                          <a:latin typeface="Times New Roman" pitchFamily="18" charset="0"/>
                          <a:cs typeface="Times New Roman" pitchFamily="18" charset="0"/>
                        </a:rPr>
                        <a:t>Narivadi</a:t>
                      </a:r>
                      <a:r>
                        <a:rPr lang="en-US" sz="2400" b="0" dirty="0">
                          <a:solidFill>
                            <a:schemeClr val="tx1"/>
                          </a:solidFill>
                          <a:latin typeface="Times New Roman" pitchFamily="18" charset="0"/>
                          <a:cs typeface="Times New Roman" pitchFamily="18" charset="0"/>
                        </a:rPr>
                        <a:t> </a:t>
                      </a:r>
                      <a:r>
                        <a:rPr lang="en-US" sz="2400" b="0" dirty="0" err="1">
                          <a:solidFill>
                            <a:schemeClr val="tx1"/>
                          </a:solidFill>
                          <a:latin typeface="Times New Roman" pitchFamily="18" charset="0"/>
                          <a:cs typeface="Times New Roman" pitchFamily="18" charset="0"/>
                        </a:rPr>
                        <a:t>Adhyan</a:t>
                      </a:r>
                      <a:endParaRPr lang="en-US" sz="2400" b="0" dirty="0">
                        <a:solidFill>
                          <a:schemeClr val="tx1"/>
                        </a:solidFill>
                        <a:latin typeface="Times New Roman" pitchFamily="18" charset="0"/>
                        <a:cs typeface="Times New Roman" pitchFamily="18" charset="0"/>
                      </a:endParaRP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0" dirty="0">
                        <a:solidFill>
                          <a:schemeClr val="tx1"/>
                        </a:solidFill>
                        <a:latin typeface="Times New Roman" pitchFamily="18" charset="0"/>
                        <a:cs typeface="Times New Roman" pitchFamily="18" charset="0"/>
                      </a:endParaRP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0" dirty="0">
                          <a:solidFill>
                            <a:schemeClr val="tx1"/>
                          </a:solidFill>
                          <a:latin typeface="Times New Roman" pitchFamily="18" charset="0"/>
                          <a:cs typeface="Times New Roman" pitchFamily="18" charset="0"/>
                        </a:rPr>
                        <a:t>Punjabi Sahit: </a:t>
                      </a:r>
                      <a:r>
                        <a:rPr lang="en-US" sz="2400" b="0" dirty="0" err="1">
                          <a:solidFill>
                            <a:schemeClr val="tx1"/>
                          </a:solidFill>
                          <a:latin typeface="Times New Roman" pitchFamily="18" charset="0"/>
                          <a:cs typeface="Times New Roman" pitchFamily="18" charset="0"/>
                        </a:rPr>
                        <a:t>Vibhin</a:t>
                      </a:r>
                      <a:r>
                        <a:rPr lang="en-US" sz="2400" b="0" dirty="0">
                          <a:solidFill>
                            <a:schemeClr val="tx1"/>
                          </a:solidFill>
                          <a:latin typeface="Times New Roman" pitchFamily="18" charset="0"/>
                          <a:cs typeface="Times New Roman" pitchFamily="18" charset="0"/>
                        </a:rPr>
                        <a:t> </a:t>
                      </a:r>
                      <a:r>
                        <a:rPr lang="en-US" sz="2400" b="0" dirty="0" err="1">
                          <a:solidFill>
                            <a:schemeClr val="tx1"/>
                          </a:solidFill>
                          <a:latin typeface="Times New Roman" pitchFamily="18" charset="0"/>
                          <a:cs typeface="Times New Roman" pitchFamily="18" charset="0"/>
                        </a:rPr>
                        <a:t>Peripekh</a:t>
                      </a:r>
                      <a:endParaRPr lang="en-US" sz="2400" b="0" dirty="0">
                        <a:solidFill>
                          <a:schemeClr val="tx1"/>
                        </a:solidFill>
                        <a:latin typeface="Times New Roman" pitchFamily="18" charset="0"/>
                        <a:cs typeface="Times New Roman" pitchFamily="18" charset="0"/>
                      </a:endParaRPr>
                    </a:p>
                    <a:p>
                      <a:pPr marL="285750" indent="-285750">
                        <a:buFont typeface="Arial" panose="020B0604020202020204" pitchFamily="34" charset="0"/>
                        <a:buChar char="•"/>
                      </a:pPr>
                      <a:endParaRPr lang="en-US" sz="2400" b="0" dirty="0">
                        <a:solidFill>
                          <a:schemeClr val="tx1"/>
                        </a:solidFill>
                        <a:latin typeface="Times New Roman" pitchFamily="18" charset="0"/>
                        <a:cs typeface="Times New Roman" pitchFamily="18" charset="0"/>
                      </a:endParaRPr>
                    </a:p>
                    <a:p>
                      <a:pPr marL="285750" indent="-285750">
                        <a:buFont typeface="Arial" panose="020B0604020202020204" pitchFamily="34" charset="0"/>
                        <a:buChar char="•"/>
                      </a:pPr>
                      <a:endParaRPr lang="en-US" sz="2400" b="0" dirty="0">
                        <a:solidFill>
                          <a:schemeClr val="tx1"/>
                        </a:solidFill>
                        <a:latin typeface="Times New Roman" pitchFamily="18" charset="0"/>
                        <a:cs typeface="Times New Roman" pitchFamily="18" charset="0"/>
                      </a:endParaRPr>
                    </a:p>
                    <a:p>
                      <a:pPr marL="285750" indent="-285750">
                        <a:buFont typeface="Arial" panose="020B0604020202020204" pitchFamily="34" charset="0"/>
                        <a:buChar char="•"/>
                      </a:pPr>
                      <a:r>
                        <a:rPr lang="en-US" sz="2400" b="0" dirty="0" err="1">
                          <a:solidFill>
                            <a:schemeClr val="tx1"/>
                          </a:solidFill>
                          <a:latin typeface="Times New Roman" pitchFamily="18" charset="0"/>
                          <a:cs typeface="Times New Roman" pitchFamily="18" charset="0"/>
                        </a:rPr>
                        <a:t>Kaav</a:t>
                      </a:r>
                      <a:r>
                        <a:rPr lang="en-US" sz="2400" b="0" dirty="0">
                          <a:solidFill>
                            <a:schemeClr val="tx1"/>
                          </a:solidFill>
                          <a:latin typeface="Times New Roman" pitchFamily="18" charset="0"/>
                          <a:cs typeface="Times New Roman" pitchFamily="18" charset="0"/>
                        </a:rPr>
                        <a:t> </a:t>
                      </a:r>
                      <a:r>
                        <a:rPr lang="en-US" sz="2400" b="0" dirty="0" err="1">
                          <a:solidFill>
                            <a:schemeClr val="tx1"/>
                          </a:solidFill>
                          <a:latin typeface="Times New Roman" pitchFamily="18" charset="0"/>
                          <a:cs typeface="Times New Roman" pitchFamily="18" charset="0"/>
                        </a:rPr>
                        <a:t>Chintan</a:t>
                      </a:r>
                      <a:r>
                        <a:rPr lang="en-US" sz="2400" b="0" dirty="0">
                          <a:solidFill>
                            <a:schemeClr val="tx1"/>
                          </a:solidFill>
                          <a:latin typeface="Times New Roman" pitchFamily="18" charset="0"/>
                          <a:cs typeface="Times New Roman" pitchFamily="18" charset="0"/>
                        </a:rPr>
                        <a:t> </a:t>
                      </a:r>
                      <a:r>
                        <a:rPr lang="en-US" sz="2400" b="0" dirty="0" err="1">
                          <a:solidFill>
                            <a:schemeClr val="tx1"/>
                          </a:solidFill>
                          <a:latin typeface="Times New Roman" pitchFamily="18" charset="0"/>
                          <a:cs typeface="Times New Roman" pitchFamily="18" charset="0"/>
                        </a:rPr>
                        <a:t>te</a:t>
                      </a:r>
                      <a:r>
                        <a:rPr lang="en-US" sz="2400" b="0" dirty="0">
                          <a:solidFill>
                            <a:schemeClr val="tx1"/>
                          </a:solidFill>
                          <a:latin typeface="Times New Roman" pitchFamily="18" charset="0"/>
                          <a:cs typeface="Times New Roman" pitchFamily="18" charset="0"/>
                        </a:rPr>
                        <a:t> </a:t>
                      </a:r>
                      <a:r>
                        <a:rPr lang="en-US" sz="2400" b="0" dirty="0" err="1">
                          <a:solidFill>
                            <a:schemeClr val="tx1"/>
                          </a:solidFill>
                          <a:latin typeface="Times New Roman" pitchFamily="18" charset="0"/>
                          <a:cs typeface="Times New Roman" pitchFamily="18" charset="0"/>
                        </a:rPr>
                        <a:t>Vihar</a:t>
                      </a:r>
                      <a:endParaRPr lang="en-US" sz="2400" b="0" dirty="0">
                        <a:solidFill>
                          <a:schemeClr val="tx1"/>
                        </a:solidFill>
                        <a:latin typeface="Times New Roman" pitchFamily="18" charset="0"/>
                        <a:cs typeface="Times New Roman" pitchFamily="18" charset="0"/>
                      </a:endParaRPr>
                    </a:p>
                  </a:txBody>
                  <a:tcPr/>
                </a:tc>
                <a:tc>
                  <a:txBody>
                    <a:bodyPr/>
                    <a:lstStyle/>
                    <a:p>
                      <a:r>
                        <a:rPr lang="en-US" sz="2400" b="0" dirty="0">
                          <a:solidFill>
                            <a:schemeClr val="tx1"/>
                          </a:solidFill>
                          <a:latin typeface="Times New Roman" pitchFamily="18" charset="0"/>
                          <a:cs typeface="Times New Roman" pitchFamily="18" charset="0"/>
                        </a:rPr>
                        <a:t>81-8138-059-2</a:t>
                      </a:r>
                    </a:p>
                    <a:p>
                      <a:endParaRPr lang="en-US" sz="2400" b="0" dirty="0">
                        <a:solidFill>
                          <a:schemeClr val="tx1"/>
                        </a:solidFill>
                        <a:latin typeface="Times New Roman" pitchFamily="18" charset="0"/>
                        <a:cs typeface="Times New Roman" pitchFamily="18" charset="0"/>
                      </a:endParaRPr>
                    </a:p>
                    <a:p>
                      <a:endParaRPr lang="en-US" sz="2400" b="0" dirty="0">
                        <a:solidFill>
                          <a:schemeClr val="tx1"/>
                        </a:solidFill>
                        <a:latin typeface="Times New Roman" pitchFamily="18" charset="0"/>
                        <a:cs typeface="Times New Roman" pitchFamily="18" charset="0"/>
                      </a:endParaRPr>
                    </a:p>
                    <a:p>
                      <a:endParaRPr lang="en-US" sz="2400" b="0" dirty="0">
                        <a:solidFill>
                          <a:schemeClr val="tx1"/>
                        </a:solidFill>
                        <a:latin typeface="Times New Roman" pitchFamily="18" charset="0"/>
                        <a:cs typeface="Times New Roman" pitchFamily="18" charset="0"/>
                      </a:endParaRPr>
                    </a:p>
                    <a:p>
                      <a:r>
                        <a:rPr lang="en-US" sz="2400" b="0" dirty="0">
                          <a:solidFill>
                            <a:schemeClr val="tx1"/>
                          </a:solidFill>
                          <a:latin typeface="Times New Roman" pitchFamily="18" charset="0"/>
                          <a:cs typeface="Times New Roman" pitchFamily="18" charset="0"/>
                        </a:rPr>
                        <a:t>81-8138-057-6</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2400" b="0" dirty="0">
                        <a:solidFill>
                          <a:schemeClr val="tx1"/>
                        </a:solidFill>
                        <a:latin typeface="Times New Roman" pitchFamily="18" charset="0"/>
                        <a:cs typeface="Times New Roman"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400" b="0" dirty="0">
                        <a:solidFill>
                          <a:schemeClr val="tx1"/>
                        </a:solidFill>
                        <a:latin typeface="Times New Roman" pitchFamily="18" charset="0"/>
                        <a:cs typeface="Times New Roman"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400" b="0" dirty="0">
                        <a:solidFill>
                          <a:schemeClr val="tx1"/>
                        </a:solidFill>
                        <a:latin typeface="Times New Roman" pitchFamily="18" charset="0"/>
                        <a:cs typeface="Times New Roman"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2400" b="0" dirty="0">
                          <a:solidFill>
                            <a:schemeClr val="tx1"/>
                          </a:solidFill>
                          <a:latin typeface="Times New Roman" pitchFamily="18" charset="0"/>
                          <a:cs typeface="Times New Roman" pitchFamily="18" charset="0"/>
                        </a:rPr>
                        <a:t>81-8138-071-1</a:t>
                      </a:r>
                    </a:p>
                    <a:p>
                      <a:endParaRPr lang="en-US" sz="2400" b="0" dirty="0">
                        <a:solidFill>
                          <a:schemeClr val="tx1"/>
                        </a:solidFill>
                        <a:latin typeface="Times New Roman" pitchFamily="18" charset="0"/>
                        <a:cs typeface="Times New Roman" pitchFamily="18" charset="0"/>
                      </a:endParaRPr>
                    </a:p>
                    <a:p>
                      <a:endParaRPr lang="en-US" sz="2400" b="0" dirty="0">
                        <a:solidFill>
                          <a:schemeClr val="tx1"/>
                        </a:solidFill>
                        <a:latin typeface="Times New Roman" pitchFamily="18" charset="0"/>
                        <a:cs typeface="Times New Roman" pitchFamily="18" charset="0"/>
                      </a:endParaRPr>
                    </a:p>
                    <a:p>
                      <a:endParaRPr lang="en-US" sz="2400" b="0" dirty="0">
                        <a:solidFill>
                          <a:schemeClr val="tx1"/>
                        </a:solidFill>
                        <a:latin typeface="Times New Roman" pitchFamily="18" charset="0"/>
                        <a:cs typeface="Times New Roman" pitchFamily="18" charset="0"/>
                      </a:endParaRPr>
                    </a:p>
                    <a:p>
                      <a:r>
                        <a:rPr lang="en-US" sz="2400" b="0" dirty="0">
                          <a:solidFill>
                            <a:schemeClr val="tx1"/>
                          </a:solidFill>
                          <a:latin typeface="Times New Roman" pitchFamily="18" charset="0"/>
                          <a:cs typeface="Times New Roman" pitchFamily="18" charset="0"/>
                        </a:rPr>
                        <a:t>81-8138-068-1</a:t>
                      </a:r>
                    </a:p>
                  </a:txBody>
                  <a:tcPr/>
                </a:tc>
                <a:tc>
                  <a:txBody>
                    <a:bodyPr/>
                    <a:lstStyle/>
                    <a:p>
                      <a:r>
                        <a:rPr lang="en-US" sz="2400" b="0" dirty="0">
                          <a:solidFill>
                            <a:schemeClr val="tx1"/>
                          </a:solidFill>
                          <a:latin typeface="Times New Roman" pitchFamily="18" charset="0"/>
                          <a:cs typeface="Times New Roman" pitchFamily="18" charset="0"/>
                        </a:rPr>
                        <a:t>2016</a:t>
                      </a:r>
                    </a:p>
                    <a:p>
                      <a:endParaRPr lang="en-US" sz="2400" b="0" dirty="0">
                        <a:solidFill>
                          <a:schemeClr val="tx1"/>
                        </a:solidFill>
                        <a:latin typeface="Times New Roman" pitchFamily="18" charset="0"/>
                        <a:cs typeface="Times New Roman" pitchFamily="18" charset="0"/>
                      </a:endParaRPr>
                    </a:p>
                    <a:p>
                      <a:endParaRPr lang="en-US" sz="2400" b="0" dirty="0">
                        <a:solidFill>
                          <a:schemeClr val="tx1"/>
                        </a:solidFill>
                        <a:latin typeface="Times New Roman" pitchFamily="18" charset="0"/>
                        <a:cs typeface="Times New Roman" pitchFamily="18" charset="0"/>
                      </a:endParaRPr>
                    </a:p>
                    <a:p>
                      <a:endParaRPr lang="en-US" sz="2400" b="0" dirty="0">
                        <a:solidFill>
                          <a:schemeClr val="tx1"/>
                        </a:solidFill>
                        <a:latin typeface="Times New Roman" pitchFamily="18" charset="0"/>
                        <a:cs typeface="Times New Roman" pitchFamily="18" charset="0"/>
                      </a:endParaRPr>
                    </a:p>
                    <a:p>
                      <a:r>
                        <a:rPr lang="en-US" sz="2400" b="0" dirty="0">
                          <a:solidFill>
                            <a:schemeClr val="tx1"/>
                          </a:solidFill>
                          <a:latin typeface="Times New Roman" pitchFamily="18" charset="0"/>
                          <a:cs typeface="Times New Roman" pitchFamily="18" charset="0"/>
                        </a:rPr>
                        <a:t>2017</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2400" b="0" dirty="0">
                        <a:solidFill>
                          <a:schemeClr val="tx1"/>
                        </a:solidFill>
                        <a:latin typeface="Times New Roman" pitchFamily="18" charset="0"/>
                        <a:cs typeface="Times New Roman"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400" b="0" dirty="0">
                        <a:solidFill>
                          <a:schemeClr val="tx1"/>
                        </a:solidFill>
                        <a:latin typeface="Times New Roman" pitchFamily="18" charset="0"/>
                        <a:cs typeface="Times New Roman"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400" b="0" dirty="0">
                        <a:solidFill>
                          <a:schemeClr val="tx1"/>
                        </a:solidFill>
                        <a:latin typeface="Times New Roman" pitchFamily="18" charset="0"/>
                        <a:cs typeface="Times New Roman"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2400" b="0" dirty="0">
                          <a:solidFill>
                            <a:schemeClr val="tx1"/>
                          </a:solidFill>
                          <a:latin typeface="Times New Roman" pitchFamily="18" charset="0"/>
                          <a:cs typeface="Times New Roman" pitchFamily="18" charset="0"/>
                        </a:rPr>
                        <a:t>2019</a:t>
                      </a:r>
                    </a:p>
                    <a:p>
                      <a:endParaRPr lang="en-US" sz="2400" b="0" dirty="0">
                        <a:solidFill>
                          <a:schemeClr val="tx1"/>
                        </a:solidFill>
                        <a:latin typeface="Times New Roman" pitchFamily="18" charset="0"/>
                        <a:cs typeface="Times New Roman" pitchFamily="18" charset="0"/>
                      </a:endParaRPr>
                    </a:p>
                    <a:p>
                      <a:endParaRPr lang="en-US" sz="2400" b="0" dirty="0">
                        <a:solidFill>
                          <a:schemeClr val="tx1"/>
                        </a:solidFill>
                        <a:latin typeface="Times New Roman" pitchFamily="18" charset="0"/>
                        <a:cs typeface="Times New Roman" pitchFamily="18" charset="0"/>
                      </a:endParaRPr>
                    </a:p>
                    <a:p>
                      <a:endParaRPr lang="en-US" sz="2400" b="0" dirty="0">
                        <a:solidFill>
                          <a:schemeClr val="tx1"/>
                        </a:solidFill>
                        <a:latin typeface="Times New Roman" pitchFamily="18" charset="0"/>
                        <a:cs typeface="Times New Roman" pitchFamily="18" charset="0"/>
                      </a:endParaRPr>
                    </a:p>
                    <a:p>
                      <a:r>
                        <a:rPr lang="en-US" sz="2400" b="0" dirty="0">
                          <a:solidFill>
                            <a:schemeClr val="tx1"/>
                          </a:solidFill>
                          <a:latin typeface="Times New Roman" pitchFamily="18" charset="0"/>
                          <a:cs typeface="Times New Roman" pitchFamily="18" charset="0"/>
                        </a:rPr>
                        <a:t>2018</a:t>
                      </a:r>
                    </a:p>
                  </a:txBody>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2553080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22F7CF10-CBC4-AC44-8D61-D9E8A90B9656}"/>
              </a:ext>
            </a:extLst>
          </p:cNvPr>
          <p:cNvSpPr txBox="1">
            <a:spLocks/>
          </p:cNvSpPr>
          <p:nvPr/>
        </p:nvSpPr>
        <p:spPr>
          <a:xfrm>
            <a:off x="1329813" y="2819400"/>
            <a:ext cx="9601200" cy="3317875"/>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endParaRPr lang="en-US" sz="2800" b="1" dirty="0">
              <a:latin typeface="Abadi" panose="020B0604020104020204" pitchFamily="34" charset="0"/>
            </a:endParaRPr>
          </a:p>
          <a:p>
            <a:endParaRPr lang="en-US" sz="2800" b="1" dirty="0">
              <a:latin typeface="Abadi" panose="020B0604020104020204" pitchFamily="34" charset="0"/>
            </a:endParaRPr>
          </a:p>
          <a:p>
            <a:endParaRPr lang="en-US" sz="2800" b="1" dirty="0">
              <a:latin typeface="Abadi" panose="020B0604020104020204" pitchFamily="34" charset="0"/>
            </a:endParaRPr>
          </a:p>
          <a:p>
            <a:endParaRPr lang="en-US" sz="2800" b="1" dirty="0">
              <a:latin typeface="Abadi" panose="020B0604020104020204" pitchFamily="34" charset="0"/>
            </a:endParaRPr>
          </a:p>
          <a:p>
            <a:endParaRPr lang="en-US" sz="2800" b="1" dirty="0">
              <a:latin typeface="Abadi" panose="020B0604020104020204" pitchFamily="34" charset="0"/>
            </a:endParaRPr>
          </a:p>
          <a:p>
            <a:endParaRPr lang="en-US" sz="2800" b="1" dirty="0">
              <a:latin typeface="Abadi" panose="020B0604020104020204" pitchFamily="34" charset="0"/>
            </a:endParaRPr>
          </a:p>
        </p:txBody>
      </p:sp>
      <p:sp>
        <p:nvSpPr>
          <p:cNvPr id="4" name="Rectangle 3"/>
          <p:cNvSpPr/>
          <p:nvPr/>
        </p:nvSpPr>
        <p:spPr>
          <a:xfrm>
            <a:off x="1828800" y="2767281"/>
            <a:ext cx="8763000" cy="1446550"/>
          </a:xfrm>
          <a:prstGeom prst="rect">
            <a:avLst/>
          </a:prstGeom>
        </p:spPr>
        <p:txBody>
          <a:bodyPr wrap="square">
            <a:spAutoFit/>
          </a:bodyPr>
          <a:lstStyle/>
          <a:p>
            <a:pPr lvl="0" algn="ctr"/>
            <a:r>
              <a:rPr lang="en-US" sz="4400" b="1" dirty="0">
                <a:solidFill>
                  <a:prstClr val="black"/>
                </a:solidFill>
                <a:latin typeface="Times New Roman" pitchFamily="18" charset="0"/>
                <a:cs typeface="Times New Roman" pitchFamily="18" charset="0"/>
              </a:rPr>
              <a:t>ANNUAL REPORT</a:t>
            </a:r>
          </a:p>
          <a:p>
            <a:pPr lvl="0" algn="ctr"/>
            <a:r>
              <a:rPr lang="en-US" sz="4400" b="1" dirty="0">
                <a:solidFill>
                  <a:prstClr val="black"/>
                </a:solidFill>
                <a:latin typeface="Times New Roman" pitchFamily="18" charset="0"/>
                <a:cs typeface="Times New Roman" pitchFamily="18" charset="0"/>
              </a:rPr>
              <a:t>JULY 2023- JUNE 2024</a:t>
            </a:r>
          </a:p>
        </p:txBody>
      </p:sp>
    </p:spTree>
    <p:extLst>
      <p:ext uri="{BB962C8B-B14F-4D97-AF65-F5344CB8AC3E}">
        <p14:creationId xmlns:p14="http://schemas.microsoft.com/office/powerpoint/2010/main" val="3508719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B55654C7-18E2-E8C6-908B-BAA66FA7BA8B}"/>
              </a:ext>
            </a:extLst>
          </p:cNvPr>
          <p:cNvSpPr txBox="1"/>
          <p:nvPr/>
        </p:nvSpPr>
        <p:spPr>
          <a:xfrm>
            <a:off x="1371600" y="2438400"/>
            <a:ext cx="8686800" cy="1569660"/>
          </a:xfrm>
          <a:prstGeom prst="rect">
            <a:avLst/>
          </a:prstGeom>
          <a:noFill/>
        </p:spPr>
        <p:txBody>
          <a:bodyPr wrap="square" rtlCol="0">
            <a:spAutoFit/>
          </a:bodyPr>
          <a:lstStyle/>
          <a:p>
            <a:pPr algn="ctr"/>
            <a:endParaRPr lang="en-US" sz="4800" b="1" dirty="0"/>
          </a:p>
          <a:p>
            <a:pPr algn="ctr"/>
            <a:endParaRPr lang="en-IN" sz="4800" b="1" dirty="0"/>
          </a:p>
        </p:txBody>
      </p:sp>
      <p:sp>
        <p:nvSpPr>
          <p:cNvPr id="2" name="Rectangle 1"/>
          <p:cNvSpPr/>
          <p:nvPr/>
        </p:nvSpPr>
        <p:spPr>
          <a:xfrm>
            <a:off x="762000" y="609600"/>
            <a:ext cx="5791200" cy="5078313"/>
          </a:xfrm>
          <a:prstGeom prst="rect">
            <a:avLst/>
          </a:prstGeom>
        </p:spPr>
        <p:txBody>
          <a:bodyPr wrap="square">
            <a:spAutoFit/>
          </a:bodyPr>
          <a:lstStyle/>
          <a:p>
            <a:pPr lvl="0" algn="just" defTabSz="914400"/>
            <a:r>
              <a:rPr lang="en-US" sz="3600" dirty="0">
                <a:solidFill>
                  <a:prstClr val="black"/>
                </a:solidFill>
                <a:latin typeface="Times New Roman" pitchFamily="18" charset="0"/>
                <a:cs typeface="Times New Roman" pitchFamily="18" charset="0"/>
              </a:rPr>
              <a:t>On the occasion of Guru Nanak </a:t>
            </a:r>
            <a:r>
              <a:rPr lang="en-US" sz="3600" dirty="0" err="1">
                <a:solidFill>
                  <a:prstClr val="black"/>
                </a:solidFill>
                <a:latin typeface="Times New Roman" pitchFamily="18" charset="0"/>
                <a:cs typeface="Times New Roman" pitchFamily="18" charset="0"/>
              </a:rPr>
              <a:t>Dev</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Ji’s</a:t>
            </a:r>
            <a:r>
              <a:rPr lang="en-US" sz="3600" dirty="0">
                <a:solidFill>
                  <a:prstClr val="black"/>
                </a:solidFill>
                <a:latin typeface="Times New Roman" pitchFamily="18" charset="0"/>
                <a:cs typeface="Times New Roman" pitchFamily="18" charset="0"/>
              </a:rPr>
              <a:t> Birthday, Department organized a Lecture on ‘Guru Nanak </a:t>
            </a:r>
            <a:r>
              <a:rPr lang="en-US" sz="3600" dirty="0" err="1">
                <a:solidFill>
                  <a:prstClr val="black"/>
                </a:solidFill>
                <a:latin typeface="Times New Roman" pitchFamily="18" charset="0"/>
                <a:cs typeface="Times New Roman" pitchFamily="18" charset="0"/>
              </a:rPr>
              <a:t>Bani</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Vich</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Naarivadi</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Chetna</a:t>
            </a:r>
            <a:r>
              <a:rPr lang="en-US" sz="3600" dirty="0">
                <a:solidFill>
                  <a:prstClr val="black"/>
                </a:solidFill>
                <a:latin typeface="Times New Roman" pitchFamily="18" charset="0"/>
                <a:cs typeface="Times New Roman" pitchFamily="18" charset="0"/>
              </a:rPr>
              <a:t>’ by Prof. </a:t>
            </a:r>
            <a:r>
              <a:rPr lang="en-US" sz="3600" dirty="0" err="1">
                <a:solidFill>
                  <a:prstClr val="black"/>
                </a:solidFill>
                <a:latin typeface="Times New Roman" pitchFamily="18" charset="0"/>
                <a:cs typeface="Times New Roman" pitchFamily="18" charset="0"/>
              </a:rPr>
              <a:t>Beant</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Kaur</a:t>
            </a:r>
            <a:r>
              <a:rPr lang="en-US" sz="3600" dirty="0">
                <a:solidFill>
                  <a:prstClr val="black"/>
                </a:solidFill>
                <a:latin typeface="Times New Roman" pitchFamily="18" charset="0"/>
                <a:cs typeface="Times New Roman" pitchFamily="18" charset="0"/>
              </a:rPr>
              <a:t> (S.G.N.D </a:t>
            </a:r>
            <a:r>
              <a:rPr lang="en-US" sz="3600" dirty="0" err="1">
                <a:solidFill>
                  <a:prstClr val="black"/>
                </a:solidFill>
                <a:latin typeface="Times New Roman" pitchFamily="18" charset="0"/>
                <a:cs typeface="Times New Roman" pitchFamily="18" charset="0"/>
              </a:rPr>
              <a:t>Khalsa</a:t>
            </a:r>
            <a:r>
              <a:rPr lang="en-US" sz="3600" dirty="0">
                <a:solidFill>
                  <a:prstClr val="black"/>
                </a:solidFill>
                <a:latin typeface="Times New Roman" pitchFamily="18" charset="0"/>
                <a:cs typeface="Times New Roman" pitchFamily="18" charset="0"/>
              </a:rPr>
              <a:t> College, University of Delhi). Event was followed by the Guru </a:t>
            </a:r>
            <a:r>
              <a:rPr lang="en-US" sz="3600" dirty="0" err="1">
                <a:solidFill>
                  <a:prstClr val="black"/>
                </a:solidFill>
                <a:latin typeface="Times New Roman" pitchFamily="18" charset="0"/>
                <a:cs typeface="Times New Roman" pitchFamily="18" charset="0"/>
              </a:rPr>
              <a:t>ka</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Langar</a:t>
            </a:r>
            <a:r>
              <a:rPr lang="en-US" sz="3600" dirty="0">
                <a:solidFill>
                  <a:prstClr val="black"/>
                </a:solidFill>
                <a:latin typeface="Times New Roman" pitchFamily="18" charset="0"/>
                <a:cs typeface="Times New Roman" pitchFamily="18" charset="0"/>
              </a:rPr>
              <a:t>.</a:t>
            </a:r>
          </a:p>
        </p:txBody>
      </p:sp>
      <p:pic>
        <p:nvPicPr>
          <p:cNvPr id="1026" name="Picture 2" descr="C:\Users\Shallu\Downloads\IMG-20231122-WA0018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609600"/>
            <a:ext cx="47244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542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Shallu\Downloads\IMG-20231130-WA0042.jpg"/>
          <p:cNvPicPr>
            <a:picLocks noChangeAspect="1" noChangeArrowheads="1"/>
          </p:cNvPicPr>
          <p:nvPr/>
        </p:nvPicPr>
        <p:blipFill rotWithShape="1">
          <a:blip r:embed="rId2">
            <a:extLst>
              <a:ext uri="{28A0092B-C50C-407E-A947-70E740481C1C}">
                <a14:useLocalDpi xmlns:a14="http://schemas.microsoft.com/office/drawing/2010/main" val="0"/>
              </a:ext>
            </a:extLst>
          </a:blip>
          <a:srcRect t="25714" b="17143"/>
          <a:stretch/>
        </p:blipFill>
        <p:spPr bwMode="auto">
          <a:xfrm>
            <a:off x="609600" y="609600"/>
            <a:ext cx="5105400" cy="5638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Shallu\Downloads\IMG-20231130-WA0045.jpg"/>
          <p:cNvPicPr>
            <a:picLocks noChangeAspect="1" noChangeArrowheads="1"/>
          </p:cNvPicPr>
          <p:nvPr/>
        </p:nvPicPr>
        <p:blipFill rotWithShape="1">
          <a:blip r:embed="rId3">
            <a:extLst>
              <a:ext uri="{28A0092B-C50C-407E-A947-70E740481C1C}">
                <a14:useLocalDpi xmlns:a14="http://schemas.microsoft.com/office/drawing/2010/main" val="0"/>
              </a:ext>
            </a:extLst>
          </a:blip>
          <a:srcRect t="24286" b="17143"/>
          <a:stretch/>
        </p:blipFill>
        <p:spPr bwMode="auto">
          <a:xfrm>
            <a:off x="6248400" y="609600"/>
            <a:ext cx="53340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339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 xmlns:a16="http://schemas.microsoft.com/office/drawing/2014/main" id="{9A99A72D-8A63-AB45-A8EF-D874596DB771}"/>
              </a:ext>
            </a:extLst>
          </p:cNvPr>
          <p:cNvSpPr txBox="1">
            <a:spLocks/>
          </p:cNvSpPr>
          <p:nvPr/>
        </p:nvSpPr>
        <p:spPr>
          <a:xfrm>
            <a:off x="2209800" y="914400"/>
            <a:ext cx="6934200" cy="1303337"/>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endParaRPr lang="en-US" sz="2400" b="1" dirty="0">
              <a:latin typeface="Arial Black" panose="020B0604020202020204" pitchFamily="34" charset="0"/>
              <a:cs typeface="Arial Black" panose="020B0604020202020204" pitchFamily="34" charset="0"/>
            </a:endParaRPr>
          </a:p>
        </p:txBody>
      </p:sp>
      <p:pic>
        <p:nvPicPr>
          <p:cNvPr id="3074" name="Picture 2" descr="C:\Users\Shallu\Downloads\20231129_114358AMByGPSMapCame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33400"/>
            <a:ext cx="11277600"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0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hallu\Downloads\1746447998645.jpg"/>
          <p:cNvPicPr>
            <a:picLocks noChangeAspect="1" noChangeArrowheads="1"/>
          </p:cNvPicPr>
          <p:nvPr/>
        </p:nvPicPr>
        <p:blipFill rotWithShape="1">
          <a:blip r:embed="rId2">
            <a:extLst>
              <a:ext uri="{28A0092B-C50C-407E-A947-70E740481C1C}">
                <a14:useLocalDpi xmlns:a14="http://schemas.microsoft.com/office/drawing/2010/main" val="0"/>
              </a:ext>
            </a:extLst>
          </a:blip>
          <a:srcRect t="26667"/>
          <a:stretch/>
        </p:blipFill>
        <p:spPr bwMode="auto">
          <a:xfrm>
            <a:off x="533400" y="609600"/>
            <a:ext cx="11049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335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609600"/>
            <a:ext cx="5867400" cy="3108543"/>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2400" spc="-150" dirty="0">
                <a:latin typeface="Times New Roman" pitchFamily="18" charset="0"/>
                <a:cs typeface="Times New Roman" pitchFamily="18" charset="0"/>
              </a:rPr>
              <a:t>A Glorious Achievement for the Punjabi Department : </a:t>
            </a:r>
            <a:r>
              <a:rPr lang="en-US" sz="2400" spc="-150" dirty="0">
                <a:solidFill>
                  <a:srgbClr val="0070C0"/>
                </a:solidFill>
                <a:latin typeface="Times New Roman" pitchFamily="18" charset="0"/>
                <a:cs typeface="Times New Roman" pitchFamily="18" charset="0"/>
              </a:rPr>
              <a:t>Ms. Komal Bakshi </a:t>
            </a:r>
            <a:r>
              <a:rPr lang="en-US" sz="2400" spc="-150" dirty="0">
                <a:latin typeface="Times New Roman" pitchFamily="18" charset="0"/>
                <a:cs typeface="Times New Roman" pitchFamily="18" charset="0"/>
              </a:rPr>
              <a:t>has been elected as the </a:t>
            </a:r>
            <a:r>
              <a:rPr lang="en-US" sz="2400" spc="-150" dirty="0">
                <a:solidFill>
                  <a:srgbClr val="0070C0"/>
                </a:solidFill>
                <a:latin typeface="Times New Roman" pitchFamily="18" charset="0"/>
                <a:cs typeface="Times New Roman" pitchFamily="18" charset="0"/>
              </a:rPr>
              <a:t>Student Union President </a:t>
            </a:r>
            <a:r>
              <a:rPr lang="en-US" sz="2400" spc="-150" dirty="0">
                <a:latin typeface="Times New Roman" pitchFamily="18" charset="0"/>
                <a:cs typeface="Times New Roman" pitchFamily="18" charset="0"/>
              </a:rPr>
              <a:t>(2022-2023) of </a:t>
            </a:r>
            <a:r>
              <a:rPr lang="en-US" sz="2400" spc="-150" dirty="0" smtClean="0">
                <a:latin typeface="Times New Roman" pitchFamily="18" charset="0"/>
                <a:cs typeface="Times New Roman" pitchFamily="18" charset="0"/>
              </a:rPr>
              <a:t> </a:t>
            </a:r>
            <a:r>
              <a:rPr lang="en-US" sz="2400" spc="-150" dirty="0" err="1" smtClean="0">
                <a:latin typeface="Times New Roman" pitchFamily="18" charset="0"/>
                <a:cs typeface="Times New Roman" pitchFamily="18" charset="0"/>
              </a:rPr>
              <a:t>Bharati</a:t>
            </a:r>
            <a:r>
              <a:rPr lang="en-US" sz="2400" spc="-150" dirty="0" smtClean="0">
                <a:latin typeface="Times New Roman" pitchFamily="18" charset="0"/>
                <a:cs typeface="Times New Roman" pitchFamily="18" charset="0"/>
              </a:rPr>
              <a:t> </a:t>
            </a:r>
            <a:r>
              <a:rPr lang="en-US" sz="2400" spc="-150" dirty="0">
                <a:latin typeface="Times New Roman" pitchFamily="18" charset="0"/>
                <a:cs typeface="Times New Roman" pitchFamily="18" charset="0"/>
              </a:rPr>
              <a:t>college</a:t>
            </a:r>
            <a:r>
              <a:rPr lang="en-US" sz="2400" spc="-150" dirty="0" smtClean="0">
                <a:latin typeface="Times New Roman" pitchFamily="18" charset="0"/>
                <a:cs typeface="Times New Roman" pitchFamily="18" charset="0"/>
              </a:rPr>
              <a:t>. </a:t>
            </a:r>
            <a:endParaRPr lang="en-US" sz="2400" spc="-150" dirty="0">
              <a:latin typeface="Times New Roman" pitchFamily="18" charset="0"/>
              <a:cs typeface="Times New Roman"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sz="2400" spc="-150" dirty="0">
              <a:latin typeface="Times New Roman" pitchFamily="18" charset="0"/>
              <a:cs typeface="Times New Roman"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US" sz="2400" spc="-150" dirty="0">
                <a:solidFill>
                  <a:srgbClr val="0070C0"/>
                </a:solidFill>
                <a:latin typeface="Times New Roman" pitchFamily="18" charset="0"/>
                <a:cs typeface="Times New Roman" pitchFamily="18" charset="0"/>
              </a:rPr>
              <a:t>Ms. Ekta </a:t>
            </a:r>
            <a:r>
              <a:rPr lang="en-US" sz="2400" spc="-150" dirty="0">
                <a:latin typeface="Times New Roman" pitchFamily="18" charset="0"/>
                <a:cs typeface="Times New Roman" pitchFamily="18" charset="0"/>
              </a:rPr>
              <a:t>became </a:t>
            </a:r>
            <a:r>
              <a:rPr lang="en-US" sz="2400" spc="-150" dirty="0">
                <a:solidFill>
                  <a:srgbClr val="0070C0"/>
                </a:solidFill>
                <a:latin typeface="Times New Roman" pitchFamily="18" charset="0"/>
                <a:cs typeface="Times New Roman" pitchFamily="18" charset="0"/>
              </a:rPr>
              <a:t>Student Union Secretary </a:t>
            </a:r>
            <a:r>
              <a:rPr lang="en-US" sz="2400" spc="-150" dirty="0">
                <a:latin typeface="Times New Roman" pitchFamily="18" charset="0"/>
                <a:cs typeface="Times New Roman" pitchFamily="18" charset="0"/>
              </a:rPr>
              <a:t>in (2023-2024) of Bharati college.</a:t>
            </a:r>
            <a:r>
              <a:rPr lang="en-US" sz="2400" spc="-150" dirty="0">
                <a:solidFill>
                  <a:prstClr val="black"/>
                </a:solidFill>
                <a:latin typeface="Times New Roman" pitchFamily="18" charset="0"/>
                <a:cs typeface="Times New Roman" pitchFamily="18" charset="0"/>
              </a:rPr>
              <a:t> </a:t>
            </a:r>
            <a:r>
              <a:rPr kumimoji="0" lang="en-US" sz="2400" b="0" i="0" u="none" strike="noStrike" kern="1200" cap="none" spc="-150" normalizeH="0" baseline="0" noProof="0" dirty="0">
                <a:ln>
                  <a:noFill/>
                </a:ln>
                <a:solidFill>
                  <a:prstClr val="black"/>
                </a:solidFill>
                <a:effectLst/>
                <a:uLnTx/>
                <a:uFillTx/>
                <a:latin typeface="Times New Roman" pitchFamily="18" charset="0"/>
                <a:ea typeface="+mn-ea"/>
                <a:cs typeface="Times New Roman" pitchFamily="18" charset="0"/>
              </a:rPr>
              <a:t>Bringing Pride and Honor to our Department.</a:t>
            </a:r>
          </a:p>
          <a:p>
            <a:pPr lvl="0" algn="just"/>
            <a:endParaRPr lang="en-IN" sz="2800" spc="-150" dirty="0">
              <a:latin typeface="Times New Roman" pitchFamily="18" charset="0"/>
              <a:cs typeface="Times New Roman" pitchFamily="18" charset="0"/>
            </a:endParaRPr>
          </a:p>
        </p:txBody>
      </p:sp>
      <p:pic>
        <p:nvPicPr>
          <p:cNvPr id="3" name="Picture 2">
            <a:extLst>
              <a:ext uri="{FF2B5EF4-FFF2-40B4-BE49-F238E27FC236}">
                <a16:creationId xmlns="" xmlns:a16="http://schemas.microsoft.com/office/drawing/2014/main" id="{57F2154A-8B96-360A-F2EB-60EC8E4D93DB}"/>
              </a:ext>
            </a:extLst>
          </p:cNvPr>
          <p:cNvPicPr>
            <a:picLocks noChangeAspect="1"/>
          </p:cNvPicPr>
          <p:nvPr/>
        </p:nvPicPr>
        <p:blipFill>
          <a:blip r:embed="rId2"/>
          <a:srcRect l="25423" t="9459" r="13559" b="24324"/>
          <a:stretch/>
        </p:blipFill>
        <p:spPr>
          <a:xfrm>
            <a:off x="7975121" y="609600"/>
            <a:ext cx="3581400" cy="5638800"/>
          </a:xfrm>
          <a:prstGeom prst="rect">
            <a:avLst/>
          </a:prstGeom>
        </p:spPr>
      </p:pic>
      <p:pic>
        <p:nvPicPr>
          <p:cNvPr id="1026" name="Picture 2" descr="C:\Users\Shallu\Downloads\IMG-20250506-WA0046.jpg"/>
          <p:cNvPicPr>
            <a:picLocks noChangeAspect="1" noChangeArrowheads="1"/>
          </p:cNvPicPr>
          <p:nvPr/>
        </p:nvPicPr>
        <p:blipFill rotWithShape="1">
          <a:blip r:embed="rId3">
            <a:extLst>
              <a:ext uri="{28A0092B-C50C-407E-A947-70E740481C1C}">
                <a14:useLocalDpi xmlns:a14="http://schemas.microsoft.com/office/drawing/2010/main" val="0"/>
              </a:ext>
            </a:extLst>
          </a:blip>
          <a:srcRect l="7655" t="10256" r="2792"/>
          <a:stretch/>
        </p:blipFill>
        <p:spPr bwMode="auto">
          <a:xfrm>
            <a:off x="838200" y="3429001"/>
            <a:ext cx="6858000" cy="281940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6216396" y="1447800"/>
            <a:ext cx="565404" cy="3652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8926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09600"/>
            <a:ext cx="10972800" cy="523220"/>
          </a:xfrm>
          <a:prstGeom prst="rect">
            <a:avLst/>
          </a:prstGeom>
          <a:noFill/>
        </p:spPr>
        <p:txBody>
          <a:bodyPr wrap="square" rtlCol="0">
            <a:spAutoFit/>
          </a:bodyPr>
          <a:lstStyle/>
          <a:p>
            <a:pPr algn="ctr"/>
            <a:r>
              <a:rPr lang="en-US" sz="2800" b="1" dirty="0">
                <a:latin typeface="Times New Roman" pitchFamily="18" charset="0"/>
                <a:cs typeface="Times New Roman" pitchFamily="18" charset="0"/>
              </a:rPr>
              <a:t>STUDENTS ACHIVEMENTS</a:t>
            </a:r>
          </a:p>
        </p:txBody>
      </p:sp>
      <p:sp>
        <p:nvSpPr>
          <p:cNvPr id="5" name="TextBox 4"/>
          <p:cNvSpPr txBox="1"/>
          <p:nvPr/>
        </p:nvSpPr>
        <p:spPr>
          <a:xfrm>
            <a:off x="716311" y="1132333"/>
            <a:ext cx="10722591" cy="4154984"/>
          </a:xfrm>
          <a:prstGeom prst="rect">
            <a:avLst/>
          </a:prstGeom>
          <a:noFill/>
        </p:spPr>
        <p:txBody>
          <a:bodyPr wrap="square" rtlCol="0">
            <a:spAutoFit/>
          </a:bodyPr>
          <a:lstStyle/>
          <a:p>
            <a:pPr marL="285750" indent="-285750" algn="just">
              <a:buFont typeface="Arial" pitchFamily="34" charset="0"/>
              <a:buChar char="•"/>
            </a:pPr>
            <a:r>
              <a:rPr lang="en-US" sz="2400" dirty="0" err="1">
                <a:latin typeface="Times New Roman" pitchFamily="18" charset="0"/>
                <a:cs typeface="Times New Roman" pitchFamily="18" charset="0"/>
              </a:rPr>
              <a:t>Harpreet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Kaur</a:t>
            </a:r>
            <a:r>
              <a:rPr lang="en-US" sz="2400" dirty="0">
                <a:latin typeface="Times New Roman" pitchFamily="18" charset="0"/>
                <a:cs typeface="Times New Roman" pitchFamily="18" charset="0"/>
              </a:rPr>
              <a:t> won </a:t>
            </a:r>
            <a:r>
              <a:rPr lang="en-US" sz="2400" b="1" dirty="0">
                <a:latin typeface="Times New Roman" pitchFamily="18" charset="0"/>
                <a:cs typeface="Times New Roman" pitchFamily="18" charset="0"/>
              </a:rPr>
              <a:t>3</a:t>
            </a:r>
            <a:r>
              <a:rPr lang="en-US" sz="2400" b="1" baseline="30000" dirty="0">
                <a:latin typeface="Times New Roman" pitchFamily="18" charset="0"/>
                <a:cs typeface="Times New Roman" pitchFamily="18" charset="0"/>
              </a:rPr>
              <a:t>rd</a:t>
            </a:r>
            <a:r>
              <a:rPr lang="en-US" sz="2400" b="1" dirty="0">
                <a:latin typeface="Times New Roman" pitchFamily="18" charset="0"/>
                <a:cs typeface="Times New Roman" pitchFamily="18" charset="0"/>
              </a:rPr>
              <a:t> position </a:t>
            </a:r>
            <a:r>
              <a:rPr lang="en-US" sz="2400" dirty="0">
                <a:latin typeface="Times New Roman" pitchFamily="18" charset="0"/>
                <a:cs typeface="Times New Roman" pitchFamily="18" charset="0"/>
              </a:rPr>
              <a:t>in </a:t>
            </a:r>
            <a:r>
              <a:rPr lang="en-US" sz="2400" b="1" dirty="0">
                <a:latin typeface="Times New Roman" pitchFamily="18" charset="0"/>
                <a:cs typeface="Times New Roman" pitchFamily="18" charset="0"/>
              </a:rPr>
              <a:t>Inter college Folk Dance </a:t>
            </a:r>
            <a:r>
              <a:rPr lang="en-US" sz="2400" dirty="0">
                <a:latin typeface="Times New Roman" pitchFamily="18" charset="0"/>
                <a:cs typeface="Times New Roman" pitchFamily="18" charset="0"/>
              </a:rPr>
              <a:t>competition held at </a:t>
            </a:r>
            <a:r>
              <a:rPr lang="en-US" sz="2400" dirty="0" err="1">
                <a:latin typeface="Times New Roman" pitchFamily="18" charset="0"/>
                <a:cs typeface="Times New Roman" pitchFamily="18" charset="0"/>
              </a:rPr>
              <a:t>Bharati</a:t>
            </a:r>
            <a:r>
              <a:rPr lang="en-US" sz="2400" dirty="0">
                <a:latin typeface="Times New Roman" pitchFamily="18" charset="0"/>
                <a:cs typeface="Times New Roman" pitchFamily="18" charset="0"/>
              </a:rPr>
              <a:t> College on dated : 25 August 2023 </a:t>
            </a:r>
          </a:p>
          <a:p>
            <a:pPr marL="285750" indent="-285750" algn="just">
              <a:buFont typeface="Arial" pitchFamily="34" charset="0"/>
              <a:buChar char="•"/>
            </a:pPr>
            <a:endParaRPr lang="en-US" sz="2400" dirty="0">
              <a:latin typeface="Times New Roman" pitchFamily="18" charset="0"/>
              <a:cs typeface="Times New Roman" pitchFamily="18" charset="0"/>
            </a:endParaRPr>
          </a:p>
          <a:p>
            <a:pPr marL="285750" indent="-285750" algn="just">
              <a:buFont typeface="Arial" pitchFamily="34" charset="0"/>
              <a:buChar char="•"/>
            </a:pPr>
            <a:r>
              <a:rPr lang="en-US" sz="2400" dirty="0" err="1">
                <a:latin typeface="Times New Roman" pitchFamily="18" charset="0"/>
                <a:cs typeface="Times New Roman" pitchFamily="18" charset="0"/>
              </a:rPr>
              <a:t>Amisha</a:t>
            </a:r>
            <a:r>
              <a:rPr lang="en-US" sz="2400" dirty="0">
                <a:latin typeface="Times New Roman" pitchFamily="18" charset="0"/>
                <a:cs typeface="Times New Roman" pitchFamily="18" charset="0"/>
              </a:rPr>
              <a:t> won </a:t>
            </a:r>
            <a:r>
              <a:rPr lang="en-US" sz="2400" b="1" dirty="0">
                <a:latin typeface="Times New Roman" pitchFamily="18" charset="0"/>
                <a:cs typeface="Times New Roman" pitchFamily="18" charset="0"/>
              </a:rPr>
              <a:t>2</a:t>
            </a:r>
            <a:r>
              <a:rPr lang="en-US" sz="2400" b="1" baseline="30000" dirty="0">
                <a:latin typeface="Times New Roman" pitchFamily="18" charset="0"/>
                <a:cs typeface="Times New Roman" pitchFamily="18" charset="0"/>
              </a:rPr>
              <a:t>nd</a:t>
            </a:r>
            <a:r>
              <a:rPr lang="en-US" sz="2400" b="1" dirty="0">
                <a:latin typeface="Times New Roman" pitchFamily="18" charset="0"/>
                <a:cs typeface="Times New Roman" pitchFamily="18" charset="0"/>
              </a:rPr>
              <a:t> position </a:t>
            </a:r>
            <a:r>
              <a:rPr lang="en-US" sz="2400" dirty="0">
                <a:latin typeface="Times New Roman" pitchFamily="18" charset="0"/>
                <a:cs typeface="Times New Roman" pitchFamily="18" charset="0"/>
              </a:rPr>
              <a:t>in </a:t>
            </a:r>
            <a:r>
              <a:rPr lang="en-US" sz="2400" b="1" dirty="0">
                <a:latin typeface="Times New Roman" pitchFamily="18" charset="0"/>
                <a:cs typeface="Times New Roman" pitchFamily="18" charset="0"/>
              </a:rPr>
              <a:t>Inter College Folk Solo-Singing </a:t>
            </a:r>
            <a:r>
              <a:rPr lang="en-US" sz="2400" dirty="0">
                <a:latin typeface="Times New Roman" pitchFamily="18" charset="0"/>
                <a:cs typeface="Times New Roman" pitchFamily="18" charset="0"/>
              </a:rPr>
              <a:t>competition held at </a:t>
            </a:r>
            <a:r>
              <a:rPr lang="en-US" sz="2400" dirty="0" err="1">
                <a:latin typeface="Times New Roman" pitchFamily="18" charset="0"/>
                <a:cs typeface="Times New Roman" pitchFamily="18" charset="0"/>
              </a:rPr>
              <a:t>Aditi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Mahavidyalaya</a:t>
            </a:r>
            <a:r>
              <a:rPr lang="en-US" sz="2400" dirty="0">
                <a:latin typeface="Times New Roman" pitchFamily="18" charset="0"/>
                <a:cs typeface="Times New Roman" pitchFamily="18" charset="0"/>
              </a:rPr>
              <a:t> University of Delhi on dated : 13 October 2023</a:t>
            </a:r>
          </a:p>
          <a:p>
            <a:pPr marL="285750" indent="-285750" algn="just">
              <a:buFont typeface="Arial" pitchFamily="34" charset="0"/>
              <a:buChar char="•"/>
            </a:pPr>
            <a:endParaRPr lang="en-US" sz="2400" dirty="0">
              <a:latin typeface="Times New Roman" pitchFamily="18" charset="0"/>
              <a:cs typeface="Times New Roman" pitchFamily="18" charset="0"/>
            </a:endParaRPr>
          </a:p>
          <a:p>
            <a:pPr marL="285750" indent="-285750" algn="just">
              <a:buFont typeface="Arial" pitchFamily="34" charset="0"/>
              <a:buChar char="•"/>
            </a:pPr>
            <a:r>
              <a:rPr lang="en-US" sz="2400" dirty="0">
                <a:latin typeface="Times New Roman" pitchFamily="18" charset="0"/>
                <a:cs typeface="Times New Roman" pitchFamily="18" charset="0"/>
              </a:rPr>
              <a:t>Our students </a:t>
            </a:r>
            <a:r>
              <a:rPr lang="en-US" sz="2400" dirty="0" err="1">
                <a:latin typeface="Times New Roman" pitchFamily="18" charset="0"/>
                <a:cs typeface="Times New Roman" pitchFamily="18" charset="0"/>
              </a:rPr>
              <a:t>Archana</a:t>
            </a:r>
            <a:r>
              <a:rPr lang="en-US" sz="2400" dirty="0">
                <a:latin typeface="Times New Roman" pitchFamily="18" charset="0"/>
                <a:cs typeface="Times New Roman" pitchFamily="18" charset="0"/>
              </a:rPr>
              <a:t> and </a:t>
            </a:r>
            <a:r>
              <a:rPr lang="en-US" sz="2400" dirty="0" err="1">
                <a:latin typeface="Times New Roman" pitchFamily="18" charset="0"/>
                <a:cs typeface="Times New Roman" pitchFamily="18" charset="0"/>
              </a:rPr>
              <a:t>Puru</a:t>
            </a:r>
            <a:r>
              <a:rPr lang="en-US" sz="2400" dirty="0">
                <a:latin typeface="Times New Roman" pitchFamily="18" charset="0"/>
                <a:cs typeface="Times New Roman" pitchFamily="18" charset="0"/>
              </a:rPr>
              <a:t> won </a:t>
            </a:r>
            <a:r>
              <a:rPr lang="en-US" sz="2400" b="1" dirty="0">
                <a:latin typeface="Times New Roman" pitchFamily="18" charset="0"/>
                <a:cs typeface="Times New Roman" pitchFamily="18" charset="0"/>
              </a:rPr>
              <a:t>1</a:t>
            </a:r>
            <a:r>
              <a:rPr lang="en-US" sz="2400" b="1" baseline="30000" dirty="0">
                <a:latin typeface="Times New Roman" pitchFamily="18" charset="0"/>
                <a:cs typeface="Times New Roman" pitchFamily="18" charset="0"/>
              </a:rPr>
              <a:t>st</a:t>
            </a:r>
            <a:r>
              <a:rPr lang="en-US" sz="2400" b="1" dirty="0">
                <a:latin typeface="Times New Roman" pitchFamily="18" charset="0"/>
                <a:cs typeface="Times New Roman" pitchFamily="18" charset="0"/>
              </a:rPr>
              <a:t> prize </a:t>
            </a:r>
            <a:r>
              <a:rPr lang="en-US" sz="2400" dirty="0">
                <a:latin typeface="Times New Roman" pitchFamily="18" charset="0"/>
                <a:cs typeface="Times New Roman" pitchFamily="18" charset="0"/>
              </a:rPr>
              <a:t>in </a:t>
            </a:r>
            <a:r>
              <a:rPr lang="en-US" sz="2400" b="1" dirty="0">
                <a:latin typeface="Times New Roman" pitchFamily="18" charset="0"/>
                <a:cs typeface="Times New Roman" pitchFamily="18" charset="0"/>
              </a:rPr>
              <a:t>Inter College Singing </a:t>
            </a:r>
            <a:r>
              <a:rPr lang="en-US" sz="2400" dirty="0">
                <a:latin typeface="Times New Roman" pitchFamily="18" charset="0"/>
                <a:cs typeface="Times New Roman" pitchFamily="18" charset="0"/>
              </a:rPr>
              <a:t>competition held at HIMT Group of Institute, Greater Noida on 28</a:t>
            </a:r>
            <a:r>
              <a:rPr lang="en-US" sz="2400" baseline="30000" dirty="0">
                <a:latin typeface="Times New Roman" pitchFamily="18" charset="0"/>
                <a:cs typeface="Times New Roman" pitchFamily="18" charset="0"/>
              </a:rPr>
              <a:t>th</a:t>
            </a:r>
            <a:r>
              <a:rPr lang="en-US" sz="2400" dirty="0">
                <a:latin typeface="Times New Roman" pitchFamily="18" charset="0"/>
                <a:cs typeface="Times New Roman" pitchFamily="18" charset="0"/>
              </a:rPr>
              <a:t> February 2024</a:t>
            </a:r>
          </a:p>
          <a:p>
            <a:pPr marL="285750" indent="-285750" algn="just">
              <a:buFont typeface="Arial" pitchFamily="34" charset="0"/>
              <a:buChar char="•"/>
            </a:pPr>
            <a:endParaRPr lang="en-US" sz="2400" dirty="0">
              <a:latin typeface="Times New Roman" pitchFamily="18" charset="0"/>
              <a:cs typeface="Times New Roman" pitchFamily="18" charset="0"/>
            </a:endParaRPr>
          </a:p>
          <a:p>
            <a:pPr marL="285750" indent="-285750" algn="just">
              <a:buFont typeface="Arial" pitchFamily="34" charset="0"/>
              <a:buChar char="•"/>
            </a:pPr>
            <a:r>
              <a:rPr lang="en-US" sz="2400" dirty="0" err="1">
                <a:latin typeface="Times New Roman" pitchFamily="18" charset="0"/>
                <a:cs typeface="Times New Roman" pitchFamily="18" charset="0"/>
              </a:rPr>
              <a:t>Nisha</a:t>
            </a:r>
            <a:r>
              <a:rPr lang="en-US" sz="2400" dirty="0">
                <a:latin typeface="Times New Roman" pitchFamily="18" charset="0"/>
                <a:cs typeface="Times New Roman" pitchFamily="18" charset="0"/>
              </a:rPr>
              <a:t> and </a:t>
            </a:r>
            <a:r>
              <a:rPr lang="en-US" sz="2400" dirty="0" err="1">
                <a:latin typeface="Times New Roman" pitchFamily="18" charset="0"/>
                <a:cs typeface="Times New Roman" pitchFamily="18" charset="0"/>
              </a:rPr>
              <a:t>Sweta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Shakya</a:t>
            </a:r>
            <a:r>
              <a:rPr lang="en-US" sz="2400" dirty="0">
                <a:latin typeface="Times New Roman" pitchFamily="18" charset="0"/>
                <a:cs typeface="Times New Roman" pitchFamily="18" charset="0"/>
              </a:rPr>
              <a:t> won </a:t>
            </a:r>
            <a:r>
              <a:rPr lang="en-US" sz="2400" b="1" dirty="0">
                <a:latin typeface="Times New Roman" pitchFamily="18" charset="0"/>
                <a:cs typeface="Times New Roman" pitchFamily="18" charset="0"/>
              </a:rPr>
              <a:t>2</a:t>
            </a:r>
            <a:r>
              <a:rPr lang="en-US" sz="2400" b="1" baseline="30000" dirty="0">
                <a:latin typeface="Times New Roman" pitchFamily="18" charset="0"/>
                <a:cs typeface="Times New Roman" pitchFamily="18" charset="0"/>
              </a:rPr>
              <a:t>nd</a:t>
            </a:r>
            <a:r>
              <a:rPr lang="en-US" sz="2400" b="1" dirty="0">
                <a:latin typeface="Times New Roman" pitchFamily="18" charset="0"/>
                <a:cs typeface="Times New Roman" pitchFamily="18" charset="0"/>
              </a:rPr>
              <a:t> position </a:t>
            </a:r>
            <a:r>
              <a:rPr lang="en-US" sz="2400" dirty="0">
                <a:latin typeface="Times New Roman" pitchFamily="18" charset="0"/>
                <a:cs typeface="Times New Roman" pitchFamily="18" charset="0"/>
              </a:rPr>
              <a:t>in </a:t>
            </a:r>
            <a:r>
              <a:rPr lang="en-US" sz="2400" b="1" dirty="0">
                <a:latin typeface="Times New Roman" pitchFamily="18" charset="0"/>
                <a:cs typeface="Times New Roman" pitchFamily="18" charset="0"/>
              </a:rPr>
              <a:t>Inter College Folk Dance </a:t>
            </a:r>
            <a:r>
              <a:rPr lang="en-US" sz="2400" dirty="0">
                <a:latin typeface="Times New Roman" pitchFamily="18" charset="0"/>
                <a:cs typeface="Times New Roman" pitchFamily="18" charset="0"/>
              </a:rPr>
              <a:t>competition held at </a:t>
            </a:r>
            <a:r>
              <a:rPr lang="en-US" sz="2400" dirty="0" err="1">
                <a:latin typeface="Times New Roman" pitchFamily="18" charset="0"/>
                <a:cs typeface="Times New Roman" pitchFamily="18" charset="0"/>
              </a:rPr>
              <a:t>Maitry</a:t>
            </a:r>
            <a:r>
              <a:rPr lang="en-US" sz="2400" dirty="0">
                <a:latin typeface="Times New Roman" pitchFamily="18" charset="0"/>
                <a:cs typeface="Times New Roman" pitchFamily="18" charset="0"/>
              </a:rPr>
              <a:t> College, University of Delhi, on 12</a:t>
            </a:r>
            <a:r>
              <a:rPr lang="en-US" sz="2400" baseline="30000" dirty="0">
                <a:latin typeface="Times New Roman" pitchFamily="18" charset="0"/>
                <a:cs typeface="Times New Roman" pitchFamily="18" charset="0"/>
              </a:rPr>
              <a:t>th</a:t>
            </a:r>
            <a:r>
              <a:rPr lang="en-US" sz="2400" dirty="0">
                <a:latin typeface="Times New Roman" pitchFamily="18" charset="0"/>
                <a:cs typeface="Times New Roman" pitchFamily="18" charset="0"/>
              </a:rPr>
              <a:t> March 2024</a:t>
            </a:r>
          </a:p>
        </p:txBody>
      </p:sp>
      <p:sp>
        <p:nvSpPr>
          <p:cNvPr id="2" name="Rectangle 1"/>
          <p:cNvSpPr/>
          <p:nvPr/>
        </p:nvSpPr>
        <p:spPr>
          <a:xfrm>
            <a:off x="607324" y="5410200"/>
            <a:ext cx="10975075" cy="830997"/>
          </a:xfrm>
          <a:prstGeom prst="rect">
            <a:avLst/>
          </a:prstGeom>
        </p:spPr>
        <p:txBody>
          <a:bodyPr wrap="square">
            <a:spAutoFit/>
          </a:bodyPr>
          <a:lstStyle/>
          <a:p>
            <a:pPr marL="285750" lvl="0" indent="-285750" algn="just">
              <a:buFont typeface="Arial" pitchFamily="34" charset="0"/>
              <a:buChar char="•"/>
            </a:pPr>
            <a:r>
              <a:rPr lang="en-US" sz="2400" dirty="0">
                <a:solidFill>
                  <a:prstClr val="black"/>
                </a:solidFill>
                <a:latin typeface="Times New Roman" pitchFamily="18" charset="0"/>
                <a:cs typeface="Times New Roman" pitchFamily="18" charset="0"/>
              </a:rPr>
              <a:t>Our student </a:t>
            </a:r>
            <a:r>
              <a:rPr lang="en-US" sz="2400" dirty="0" err="1">
                <a:solidFill>
                  <a:prstClr val="black"/>
                </a:solidFill>
                <a:latin typeface="Times New Roman" pitchFamily="18" charset="0"/>
                <a:cs typeface="Times New Roman" pitchFamily="18" charset="0"/>
              </a:rPr>
              <a:t>Parvi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Khurana</a:t>
            </a:r>
            <a:r>
              <a:rPr lang="en-US" sz="2400" dirty="0">
                <a:solidFill>
                  <a:prstClr val="black"/>
                </a:solidFill>
                <a:latin typeface="Times New Roman" pitchFamily="18" charset="0"/>
                <a:cs typeface="Times New Roman" pitchFamily="18" charset="0"/>
              </a:rPr>
              <a:t> won </a:t>
            </a:r>
            <a:r>
              <a:rPr lang="en-US" sz="2400" b="1" dirty="0">
                <a:solidFill>
                  <a:prstClr val="black"/>
                </a:solidFill>
                <a:latin typeface="Times New Roman" pitchFamily="18" charset="0"/>
                <a:cs typeface="Times New Roman" pitchFamily="18" charset="0"/>
              </a:rPr>
              <a:t>2</a:t>
            </a:r>
            <a:r>
              <a:rPr lang="en-US" sz="2400" b="1" baseline="30000" dirty="0">
                <a:solidFill>
                  <a:prstClr val="black"/>
                </a:solidFill>
                <a:latin typeface="Times New Roman" pitchFamily="18" charset="0"/>
                <a:cs typeface="Times New Roman" pitchFamily="18" charset="0"/>
              </a:rPr>
              <a:t>nd</a:t>
            </a:r>
            <a:r>
              <a:rPr lang="en-US" sz="2400" b="1" dirty="0">
                <a:solidFill>
                  <a:prstClr val="black"/>
                </a:solidFill>
                <a:latin typeface="Times New Roman" pitchFamily="18" charset="0"/>
                <a:cs typeface="Times New Roman" pitchFamily="18" charset="0"/>
              </a:rPr>
              <a:t> position </a:t>
            </a:r>
            <a:r>
              <a:rPr lang="en-US" sz="2400" dirty="0">
                <a:solidFill>
                  <a:prstClr val="black"/>
                </a:solidFill>
                <a:latin typeface="Times New Roman" pitchFamily="18" charset="0"/>
                <a:cs typeface="Times New Roman" pitchFamily="18" charset="0"/>
              </a:rPr>
              <a:t>in </a:t>
            </a:r>
            <a:r>
              <a:rPr lang="en-US" sz="2400" b="1" dirty="0">
                <a:solidFill>
                  <a:prstClr val="black"/>
                </a:solidFill>
                <a:latin typeface="Times New Roman" pitchFamily="18" charset="0"/>
                <a:cs typeface="Times New Roman" pitchFamily="18" charset="0"/>
              </a:rPr>
              <a:t>Inter College Folk Singing </a:t>
            </a:r>
            <a:r>
              <a:rPr lang="en-US" sz="2400" dirty="0">
                <a:solidFill>
                  <a:prstClr val="black"/>
                </a:solidFill>
                <a:latin typeface="Times New Roman" pitchFamily="18" charset="0"/>
                <a:cs typeface="Times New Roman" pitchFamily="18" charset="0"/>
              </a:rPr>
              <a:t>competition held at S.G.N.D </a:t>
            </a:r>
            <a:r>
              <a:rPr lang="en-US" sz="2400" dirty="0" err="1">
                <a:solidFill>
                  <a:prstClr val="black"/>
                </a:solidFill>
                <a:latin typeface="Times New Roman" pitchFamily="18" charset="0"/>
                <a:cs typeface="Times New Roman" pitchFamily="18" charset="0"/>
              </a:rPr>
              <a:t>Khalsa</a:t>
            </a:r>
            <a:r>
              <a:rPr lang="en-US" sz="2400" dirty="0">
                <a:solidFill>
                  <a:prstClr val="black"/>
                </a:solidFill>
                <a:latin typeface="Times New Roman" pitchFamily="18" charset="0"/>
                <a:cs typeface="Times New Roman" pitchFamily="18" charset="0"/>
              </a:rPr>
              <a:t> college, University of Delhi, on 12</a:t>
            </a:r>
            <a:r>
              <a:rPr lang="en-US" sz="2400" baseline="30000" dirty="0">
                <a:solidFill>
                  <a:prstClr val="black"/>
                </a:solidFill>
                <a:latin typeface="Times New Roman" pitchFamily="18" charset="0"/>
                <a:cs typeface="Times New Roman" pitchFamily="18" charset="0"/>
              </a:rPr>
              <a:t>th</a:t>
            </a:r>
            <a:r>
              <a:rPr lang="en-US" sz="2400" dirty="0">
                <a:solidFill>
                  <a:prstClr val="black"/>
                </a:solidFill>
                <a:latin typeface="Times New Roman" pitchFamily="18" charset="0"/>
                <a:cs typeface="Times New Roman" pitchFamily="18" charset="0"/>
              </a:rPr>
              <a:t> March 2024</a:t>
            </a:r>
          </a:p>
        </p:txBody>
      </p:sp>
    </p:spTree>
    <p:extLst>
      <p:ext uri="{BB962C8B-B14F-4D97-AF65-F5344CB8AC3E}">
        <p14:creationId xmlns:p14="http://schemas.microsoft.com/office/powerpoint/2010/main" val="26580511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166843"/>
            <a:ext cx="10972800" cy="3416320"/>
          </a:xfrm>
          <a:prstGeom prst="rect">
            <a:avLst/>
          </a:prstGeom>
        </p:spPr>
        <p:txBody>
          <a:bodyPr wrap="square">
            <a:spAutoFit/>
          </a:bodyPr>
          <a:lstStyle/>
          <a:p>
            <a:pPr marL="342900" lvl="0" indent="-342900" algn="just">
              <a:buFont typeface="Arial" pitchFamily="34" charset="0"/>
              <a:buChar char="•"/>
            </a:pPr>
            <a:r>
              <a:rPr lang="en-US" sz="2400" dirty="0" err="1">
                <a:solidFill>
                  <a:prstClr val="black"/>
                </a:solidFill>
                <a:latin typeface="Times New Roman" pitchFamily="18" charset="0"/>
                <a:cs typeface="Times New Roman" pitchFamily="18" charset="0"/>
              </a:rPr>
              <a:t>Simran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Kaur</a:t>
            </a:r>
            <a:r>
              <a:rPr lang="en-US" sz="2400" dirty="0">
                <a:solidFill>
                  <a:prstClr val="black"/>
                </a:solidFill>
                <a:latin typeface="Times New Roman" pitchFamily="18" charset="0"/>
                <a:cs typeface="Times New Roman" pitchFamily="18" charset="0"/>
              </a:rPr>
              <a:t> won </a:t>
            </a:r>
            <a:r>
              <a:rPr lang="en-US" sz="2400" b="1" dirty="0">
                <a:solidFill>
                  <a:prstClr val="black"/>
                </a:solidFill>
                <a:latin typeface="Times New Roman" pitchFamily="18" charset="0"/>
                <a:cs typeface="Times New Roman" pitchFamily="18" charset="0"/>
              </a:rPr>
              <a:t>3</a:t>
            </a:r>
            <a:r>
              <a:rPr lang="en-US" sz="2400" b="1" baseline="30000" dirty="0">
                <a:solidFill>
                  <a:prstClr val="black"/>
                </a:solidFill>
                <a:latin typeface="Times New Roman" pitchFamily="18" charset="0"/>
                <a:cs typeface="Times New Roman" pitchFamily="18" charset="0"/>
              </a:rPr>
              <a:t>rd</a:t>
            </a:r>
            <a:r>
              <a:rPr lang="en-US" sz="2400" b="1" dirty="0">
                <a:solidFill>
                  <a:prstClr val="black"/>
                </a:solidFill>
                <a:latin typeface="Times New Roman" pitchFamily="18" charset="0"/>
                <a:cs typeface="Times New Roman" pitchFamily="18" charset="0"/>
              </a:rPr>
              <a:t> prize </a:t>
            </a:r>
            <a:r>
              <a:rPr lang="en-US" sz="2400" dirty="0">
                <a:solidFill>
                  <a:prstClr val="black"/>
                </a:solidFill>
                <a:latin typeface="Times New Roman" pitchFamily="18" charset="0"/>
                <a:cs typeface="Times New Roman" pitchFamily="18" charset="0"/>
              </a:rPr>
              <a:t>in </a:t>
            </a:r>
            <a:r>
              <a:rPr lang="en-US" sz="2400" b="1" dirty="0">
                <a:solidFill>
                  <a:prstClr val="black"/>
                </a:solidFill>
                <a:latin typeface="Times New Roman" pitchFamily="18" charset="0"/>
                <a:cs typeface="Times New Roman" pitchFamily="18" charset="0"/>
              </a:rPr>
              <a:t>Inter college Folk Dance </a:t>
            </a:r>
            <a:r>
              <a:rPr lang="en-US" sz="2400" dirty="0">
                <a:solidFill>
                  <a:prstClr val="black"/>
                </a:solidFill>
                <a:latin typeface="Times New Roman" pitchFamily="18" charset="0"/>
                <a:cs typeface="Times New Roman" pitchFamily="18" charset="0"/>
              </a:rPr>
              <a:t>competition held at </a:t>
            </a:r>
            <a:r>
              <a:rPr lang="en-US" sz="2400" dirty="0" err="1">
                <a:solidFill>
                  <a:prstClr val="black"/>
                </a:solidFill>
                <a:latin typeface="Times New Roman" pitchFamily="18" charset="0"/>
                <a:cs typeface="Times New Roman" pitchFamily="18" charset="0"/>
              </a:rPr>
              <a:t>Bharati</a:t>
            </a:r>
            <a:r>
              <a:rPr lang="en-US" sz="2400" dirty="0">
                <a:solidFill>
                  <a:prstClr val="black"/>
                </a:solidFill>
                <a:latin typeface="Times New Roman" pitchFamily="18" charset="0"/>
                <a:cs typeface="Times New Roman" pitchFamily="18" charset="0"/>
              </a:rPr>
              <a:t> college, University of Delhi, on 21</a:t>
            </a:r>
            <a:r>
              <a:rPr lang="en-US" sz="2400" baseline="30000" dirty="0">
                <a:solidFill>
                  <a:prstClr val="black"/>
                </a:solidFill>
                <a:latin typeface="Times New Roman" pitchFamily="18" charset="0"/>
                <a:cs typeface="Times New Roman" pitchFamily="18" charset="0"/>
              </a:rPr>
              <a:t>st</a:t>
            </a:r>
            <a:r>
              <a:rPr lang="en-US" sz="2400" dirty="0">
                <a:solidFill>
                  <a:prstClr val="black"/>
                </a:solidFill>
                <a:latin typeface="Times New Roman" pitchFamily="18" charset="0"/>
                <a:cs typeface="Times New Roman" pitchFamily="18" charset="0"/>
              </a:rPr>
              <a:t> March 2024</a:t>
            </a:r>
          </a:p>
          <a:p>
            <a:pPr marL="342900" lvl="0" indent="-342900" algn="just">
              <a:buFont typeface="Arial" pitchFamily="34" charset="0"/>
              <a:buChar char="•"/>
            </a:pPr>
            <a:endParaRPr lang="en-US" sz="2400" dirty="0">
              <a:solidFill>
                <a:prstClr val="black"/>
              </a:solidFill>
              <a:latin typeface="Times New Roman" pitchFamily="18" charset="0"/>
              <a:cs typeface="Times New Roman" pitchFamily="18" charset="0"/>
            </a:endParaRPr>
          </a:p>
          <a:p>
            <a:pPr marL="342900" lvl="0" indent="-342900" algn="just">
              <a:buFont typeface="Arial" pitchFamily="34" charset="0"/>
              <a:buChar char="•"/>
            </a:pPr>
            <a:r>
              <a:rPr lang="en-US" sz="2400" dirty="0">
                <a:solidFill>
                  <a:prstClr val="black"/>
                </a:solidFill>
                <a:latin typeface="Times New Roman" pitchFamily="18" charset="0"/>
                <a:cs typeface="Times New Roman" pitchFamily="18" charset="0"/>
              </a:rPr>
              <a:t>One of our student </a:t>
            </a:r>
            <a:r>
              <a:rPr lang="en-US" sz="2400" dirty="0" err="1">
                <a:solidFill>
                  <a:prstClr val="black"/>
                </a:solidFill>
                <a:latin typeface="Times New Roman" pitchFamily="18" charset="0"/>
                <a:cs typeface="Times New Roman" pitchFamily="18" charset="0"/>
              </a:rPr>
              <a:t>Akansha</a:t>
            </a:r>
            <a:r>
              <a:rPr lang="en-US" sz="2400" dirty="0">
                <a:solidFill>
                  <a:prstClr val="black"/>
                </a:solidFill>
                <a:latin typeface="Times New Roman" pitchFamily="18" charset="0"/>
                <a:cs typeface="Times New Roman" pitchFamily="18" charset="0"/>
              </a:rPr>
              <a:t> won </a:t>
            </a:r>
            <a:r>
              <a:rPr lang="en-US" sz="2400" b="1" dirty="0">
                <a:solidFill>
                  <a:prstClr val="black"/>
                </a:solidFill>
                <a:latin typeface="Times New Roman" pitchFamily="18" charset="0"/>
                <a:cs typeface="Times New Roman" pitchFamily="18" charset="0"/>
              </a:rPr>
              <a:t>2</a:t>
            </a:r>
            <a:r>
              <a:rPr lang="en-US" sz="2400" b="1" baseline="30000" dirty="0">
                <a:solidFill>
                  <a:prstClr val="black"/>
                </a:solidFill>
                <a:latin typeface="Times New Roman" pitchFamily="18" charset="0"/>
                <a:cs typeface="Times New Roman" pitchFamily="18" charset="0"/>
              </a:rPr>
              <a:t>nd</a:t>
            </a:r>
            <a:r>
              <a:rPr lang="en-US" sz="2400" b="1" dirty="0">
                <a:solidFill>
                  <a:prstClr val="black"/>
                </a:solidFill>
                <a:latin typeface="Times New Roman" pitchFamily="18" charset="0"/>
                <a:cs typeface="Times New Roman" pitchFamily="18" charset="0"/>
              </a:rPr>
              <a:t> prize </a:t>
            </a:r>
            <a:r>
              <a:rPr lang="en-US" sz="2400" dirty="0">
                <a:solidFill>
                  <a:prstClr val="black"/>
                </a:solidFill>
                <a:latin typeface="Times New Roman" pitchFamily="18" charset="0"/>
                <a:cs typeface="Times New Roman" pitchFamily="18" charset="0"/>
              </a:rPr>
              <a:t>in </a:t>
            </a:r>
            <a:r>
              <a:rPr lang="en-US" sz="2400" b="1" dirty="0">
                <a:solidFill>
                  <a:prstClr val="black"/>
                </a:solidFill>
                <a:latin typeface="Times New Roman" pitchFamily="18" charset="0"/>
                <a:cs typeface="Times New Roman" pitchFamily="18" charset="0"/>
              </a:rPr>
              <a:t>Inter college Photography </a:t>
            </a:r>
            <a:r>
              <a:rPr lang="en-US" sz="2400" dirty="0">
                <a:solidFill>
                  <a:prstClr val="black"/>
                </a:solidFill>
                <a:latin typeface="Times New Roman" pitchFamily="18" charset="0"/>
                <a:cs typeface="Times New Roman" pitchFamily="18" charset="0"/>
              </a:rPr>
              <a:t>competition held at </a:t>
            </a:r>
            <a:r>
              <a:rPr lang="en-US" sz="2400" dirty="0" err="1">
                <a:solidFill>
                  <a:prstClr val="black"/>
                </a:solidFill>
                <a:latin typeface="Times New Roman" pitchFamily="18" charset="0"/>
                <a:cs typeface="Times New Roman" pitchFamily="18" charset="0"/>
              </a:rPr>
              <a:t>Bharati</a:t>
            </a:r>
            <a:r>
              <a:rPr lang="en-US" sz="2400" dirty="0">
                <a:solidFill>
                  <a:prstClr val="black"/>
                </a:solidFill>
                <a:latin typeface="Times New Roman" pitchFamily="18" charset="0"/>
                <a:cs typeface="Times New Roman" pitchFamily="18" charset="0"/>
              </a:rPr>
              <a:t> college, University of Delhi, on 15</a:t>
            </a:r>
            <a:r>
              <a:rPr lang="en-US" sz="2400" baseline="30000" dirty="0">
                <a:solidFill>
                  <a:prstClr val="black"/>
                </a:solidFill>
                <a:latin typeface="Times New Roman" pitchFamily="18" charset="0"/>
                <a:cs typeface="Times New Roman" pitchFamily="18" charset="0"/>
              </a:rPr>
              <a:t>th</a:t>
            </a:r>
            <a:r>
              <a:rPr lang="en-US" sz="2400" dirty="0">
                <a:solidFill>
                  <a:prstClr val="black"/>
                </a:solidFill>
                <a:latin typeface="Times New Roman" pitchFamily="18" charset="0"/>
                <a:cs typeface="Times New Roman" pitchFamily="18" charset="0"/>
              </a:rPr>
              <a:t> April 2024 </a:t>
            </a:r>
          </a:p>
          <a:p>
            <a:pPr marL="342900" lvl="0" indent="-342900" algn="just">
              <a:buFont typeface="Arial" pitchFamily="34" charset="0"/>
              <a:buChar char="•"/>
            </a:pPr>
            <a:endParaRPr lang="en-US" sz="2400" dirty="0">
              <a:solidFill>
                <a:prstClr val="black"/>
              </a:solidFill>
              <a:latin typeface="Times New Roman" pitchFamily="18" charset="0"/>
              <a:cs typeface="Times New Roman" pitchFamily="18" charset="0"/>
            </a:endParaRPr>
          </a:p>
          <a:p>
            <a:pPr lvl="0" algn="just"/>
            <a:r>
              <a:rPr lang="en-US" sz="2400" dirty="0">
                <a:solidFill>
                  <a:prstClr val="black"/>
                </a:solidFill>
                <a:latin typeface="Times New Roman" pitchFamily="18" charset="0"/>
                <a:cs typeface="Times New Roman" pitchFamily="18" charset="0"/>
              </a:rPr>
              <a:t> 	</a:t>
            </a:r>
            <a:r>
              <a:rPr lang="en-US" sz="2400" b="1" dirty="0">
                <a:solidFill>
                  <a:prstClr val="black"/>
                </a:solidFill>
                <a:latin typeface="Times New Roman" pitchFamily="18" charset="0"/>
                <a:cs typeface="Times New Roman" pitchFamily="18" charset="0"/>
              </a:rPr>
              <a:t>Total</a:t>
            </a:r>
            <a:r>
              <a:rPr lang="en-US" sz="2400" dirty="0">
                <a:solidFill>
                  <a:prstClr val="black"/>
                </a:solidFill>
                <a:latin typeface="Times New Roman" pitchFamily="18" charset="0"/>
                <a:cs typeface="Times New Roman" pitchFamily="18" charset="0"/>
              </a:rPr>
              <a:t> :-1</a:t>
            </a:r>
            <a:r>
              <a:rPr lang="en-US" sz="2400" baseline="30000" dirty="0">
                <a:solidFill>
                  <a:prstClr val="black"/>
                </a:solidFill>
                <a:latin typeface="Times New Roman" pitchFamily="18" charset="0"/>
                <a:cs typeface="Times New Roman" pitchFamily="18" charset="0"/>
              </a:rPr>
              <a:t>st</a:t>
            </a:r>
            <a:r>
              <a:rPr lang="en-US" sz="2400" dirty="0">
                <a:solidFill>
                  <a:prstClr val="black"/>
                </a:solidFill>
                <a:latin typeface="Times New Roman" pitchFamily="18" charset="0"/>
                <a:cs typeface="Times New Roman" pitchFamily="18" charset="0"/>
              </a:rPr>
              <a:t> Prize - 01</a:t>
            </a:r>
          </a:p>
          <a:p>
            <a:pPr lvl="0" algn="just"/>
            <a:r>
              <a:rPr lang="en-US" sz="2400" dirty="0">
                <a:solidFill>
                  <a:prstClr val="black"/>
                </a:solidFill>
                <a:latin typeface="Times New Roman" pitchFamily="18" charset="0"/>
                <a:cs typeface="Times New Roman" pitchFamily="18" charset="0"/>
              </a:rPr>
              <a:t>           		2</a:t>
            </a:r>
            <a:r>
              <a:rPr lang="en-US" sz="2400" baseline="30000" dirty="0">
                <a:solidFill>
                  <a:prstClr val="black"/>
                </a:solidFill>
                <a:latin typeface="Times New Roman" pitchFamily="18" charset="0"/>
                <a:cs typeface="Times New Roman" pitchFamily="18" charset="0"/>
              </a:rPr>
              <a:t>nd</a:t>
            </a:r>
            <a:r>
              <a:rPr lang="en-US" sz="2400" dirty="0">
                <a:solidFill>
                  <a:prstClr val="black"/>
                </a:solidFill>
                <a:latin typeface="Times New Roman" pitchFamily="18" charset="0"/>
                <a:cs typeface="Times New Roman" pitchFamily="18" charset="0"/>
              </a:rPr>
              <a:t> Prize - 04</a:t>
            </a:r>
          </a:p>
          <a:p>
            <a:pPr lvl="0" algn="just"/>
            <a:r>
              <a:rPr lang="en-US" sz="2400" dirty="0">
                <a:solidFill>
                  <a:prstClr val="black"/>
                </a:solidFill>
                <a:latin typeface="Times New Roman" pitchFamily="18" charset="0"/>
                <a:cs typeface="Times New Roman" pitchFamily="18" charset="0"/>
              </a:rPr>
              <a:t>           		3</a:t>
            </a:r>
            <a:r>
              <a:rPr lang="en-US" sz="2400" baseline="30000" dirty="0">
                <a:solidFill>
                  <a:prstClr val="black"/>
                </a:solidFill>
                <a:latin typeface="Times New Roman" pitchFamily="18" charset="0"/>
                <a:cs typeface="Times New Roman" pitchFamily="18" charset="0"/>
              </a:rPr>
              <a:t>rd</a:t>
            </a:r>
            <a:r>
              <a:rPr lang="en-US" sz="2400" dirty="0">
                <a:solidFill>
                  <a:prstClr val="black"/>
                </a:solidFill>
                <a:latin typeface="Times New Roman" pitchFamily="18" charset="0"/>
                <a:cs typeface="Times New Roman" pitchFamily="18" charset="0"/>
              </a:rPr>
              <a:t> Prize - 02</a:t>
            </a:r>
          </a:p>
        </p:txBody>
      </p:sp>
      <p:pic>
        <p:nvPicPr>
          <p:cNvPr id="4098" name="Picture 2" descr="C:\Users\Shallu\Downloads\IMG-20250505-WA0035.jpg"/>
          <p:cNvPicPr>
            <a:picLocks noChangeAspect="1" noChangeArrowheads="1"/>
          </p:cNvPicPr>
          <p:nvPr/>
        </p:nvPicPr>
        <p:blipFill rotWithShape="1">
          <a:blip r:embed="rId2">
            <a:extLst>
              <a:ext uri="{28A0092B-C50C-407E-A947-70E740481C1C}">
                <a14:useLocalDpi xmlns:a14="http://schemas.microsoft.com/office/drawing/2010/main" val="0"/>
              </a:ext>
            </a:extLst>
          </a:blip>
          <a:srcRect l="7143" t="21052"/>
          <a:stretch/>
        </p:blipFill>
        <p:spPr bwMode="auto">
          <a:xfrm>
            <a:off x="4038600" y="3124200"/>
            <a:ext cx="7543800"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5222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F33E05-C7D8-6B43-9C84-1FD7F40816DF}"/>
              </a:ext>
            </a:extLst>
          </p:cNvPr>
          <p:cNvSpPr>
            <a:spLocks noGrp="1"/>
          </p:cNvSpPr>
          <p:nvPr>
            <p:ph type="title" idx="4294967295"/>
          </p:nvPr>
        </p:nvSpPr>
        <p:spPr>
          <a:xfrm>
            <a:off x="-2809875" y="398463"/>
            <a:ext cx="9599613" cy="1303338"/>
          </a:xfrm>
        </p:spPr>
        <p:txBody>
          <a:bodyPr>
            <a:normAutofit/>
          </a:bodyPr>
          <a:lstStyle/>
          <a:p>
            <a:pPr marL="342900" indent="-342900"/>
            <a:r>
              <a:rPr lang="en-US" sz="2800" dirty="0">
                <a:latin typeface="Arial Black" panose="020B0604020202020204" pitchFamily="34" charset="0"/>
                <a:cs typeface="Arial Black" panose="020B0604020202020204" pitchFamily="34" charset="0"/>
              </a:rPr>
              <a:t/>
            </a:r>
            <a:br>
              <a:rPr lang="en-US" sz="2800" dirty="0">
                <a:latin typeface="Arial Black" panose="020B0604020202020204" pitchFamily="34" charset="0"/>
                <a:cs typeface="Arial Black" panose="020B0604020202020204" pitchFamily="34" charset="0"/>
              </a:rPr>
            </a:br>
            <a:r>
              <a:rPr lang="en-US" sz="2800" dirty="0">
                <a:latin typeface="Arial Black" panose="020B0604020202020204" pitchFamily="34" charset="0"/>
                <a:cs typeface="Arial Black" panose="020B0604020202020204" pitchFamily="34" charset="0"/>
              </a:rPr>
              <a:t> </a:t>
            </a:r>
          </a:p>
        </p:txBody>
      </p:sp>
      <p:sp>
        <p:nvSpPr>
          <p:cNvPr id="6" name="TextBox 5">
            <a:extLst>
              <a:ext uri="{FF2B5EF4-FFF2-40B4-BE49-F238E27FC236}">
                <a16:creationId xmlns="" xmlns:a16="http://schemas.microsoft.com/office/drawing/2014/main" id="{D80D0BE1-3ADD-DD4F-9310-7436ADE2D457}"/>
              </a:ext>
            </a:extLst>
          </p:cNvPr>
          <p:cNvSpPr txBox="1"/>
          <p:nvPr/>
        </p:nvSpPr>
        <p:spPr>
          <a:xfrm>
            <a:off x="946547" y="3244334"/>
            <a:ext cx="7512844" cy="369332"/>
          </a:xfrm>
          <a:prstGeom prst="rect">
            <a:avLst/>
          </a:prstGeom>
          <a:noFill/>
        </p:spPr>
        <p:txBody>
          <a:bodyPr wrap="square">
            <a:spAutoFit/>
          </a:bodyPr>
          <a:lstStyle/>
          <a:p>
            <a:endParaRPr lang="en-US"/>
          </a:p>
        </p:txBody>
      </p:sp>
      <p:pic>
        <p:nvPicPr>
          <p:cNvPr id="3074" name="Picture 2" descr="C:\Users\Shallu\Downloads\Phulkari 3 (1).jpg"/>
          <p:cNvPicPr>
            <a:picLocks noChangeAspect="1" noChangeArrowheads="1"/>
          </p:cNvPicPr>
          <p:nvPr/>
        </p:nvPicPr>
        <p:blipFill rotWithShape="1">
          <a:blip r:embed="rId2">
            <a:extLst>
              <a:ext uri="{28A0092B-C50C-407E-A947-70E740481C1C}">
                <a14:useLocalDpi xmlns:a14="http://schemas.microsoft.com/office/drawing/2010/main" val="0"/>
              </a:ext>
            </a:extLst>
          </a:blip>
          <a:srcRect l="2857" t="18181" r="7143" b="13636"/>
          <a:stretch/>
        </p:blipFill>
        <p:spPr bwMode="auto">
          <a:xfrm>
            <a:off x="609600" y="609600"/>
            <a:ext cx="53340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Shallu\Downloads\IMG-20231019-WA0016.jpg"/>
          <p:cNvPicPr>
            <a:picLocks noChangeAspect="1" noChangeArrowheads="1"/>
          </p:cNvPicPr>
          <p:nvPr/>
        </p:nvPicPr>
        <p:blipFill rotWithShape="1">
          <a:blip r:embed="rId3">
            <a:extLst>
              <a:ext uri="{28A0092B-C50C-407E-A947-70E740481C1C}">
                <a14:useLocalDpi xmlns:a14="http://schemas.microsoft.com/office/drawing/2010/main" val="0"/>
              </a:ext>
            </a:extLst>
          </a:blip>
          <a:srcRect l="6316" t="18919" r="5000" b="27026"/>
          <a:stretch/>
        </p:blipFill>
        <p:spPr bwMode="auto">
          <a:xfrm>
            <a:off x="609600" y="3505200"/>
            <a:ext cx="5334000" cy="274319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Shallu\Downloads\IMG-20250423-WA0036.jpg"/>
          <p:cNvPicPr>
            <a:picLocks noChangeAspect="1" noChangeArrowheads="1"/>
          </p:cNvPicPr>
          <p:nvPr/>
        </p:nvPicPr>
        <p:blipFill rotWithShape="1">
          <a:blip r:embed="rId4">
            <a:extLst>
              <a:ext uri="{28A0092B-C50C-407E-A947-70E740481C1C}">
                <a14:useLocalDpi xmlns:a14="http://schemas.microsoft.com/office/drawing/2010/main" val="0"/>
              </a:ext>
            </a:extLst>
          </a:blip>
          <a:srcRect t="40500"/>
          <a:stretch/>
        </p:blipFill>
        <p:spPr bwMode="auto">
          <a:xfrm>
            <a:off x="6172200" y="609600"/>
            <a:ext cx="5486400" cy="5638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006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2539FF1-2215-FE42-9F08-1841F4858C5B}"/>
              </a:ext>
            </a:extLst>
          </p:cNvPr>
          <p:cNvSpPr>
            <a:spLocks noGrp="1"/>
          </p:cNvSpPr>
          <p:nvPr>
            <p:ph type="title" idx="4294967295"/>
          </p:nvPr>
        </p:nvSpPr>
        <p:spPr>
          <a:xfrm>
            <a:off x="928688" y="833437"/>
            <a:ext cx="9601200" cy="1190625"/>
          </a:xfrm>
        </p:spPr>
        <p:txBody>
          <a:bodyPr>
            <a:normAutofit/>
          </a:bodyPr>
          <a:lstStyle/>
          <a:p>
            <a:r>
              <a:rPr lang="en-US" sz="5400" u="sng" dirty="0">
                <a:solidFill>
                  <a:schemeClr val="tx1"/>
                </a:solidFill>
                <a:latin typeface="Arial Black" panose="020B0604020202020204" pitchFamily="34" charset="0"/>
                <a:cs typeface="Arial Black" panose="020B0604020202020204" pitchFamily="34" charset="0"/>
              </a:rPr>
              <a:t>Year of Establishment</a:t>
            </a:r>
          </a:p>
        </p:txBody>
      </p:sp>
      <p:sp>
        <p:nvSpPr>
          <p:cNvPr id="3" name="Content Placeholder 2">
            <a:extLst>
              <a:ext uri="{FF2B5EF4-FFF2-40B4-BE49-F238E27FC236}">
                <a16:creationId xmlns="" xmlns:a16="http://schemas.microsoft.com/office/drawing/2014/main" id="{A6D2F72B-9C20-BD46-B0FC-176760723D72}"/>
              </a:ext>
            </a:extLst>
          </p:cNvPr>
          <p:cNvSpPr>
            <a:spLocks noGrp="1"/>
          </p:cNvSpPr>
          <p:nvPr>
            <p:ph idx="4294967295"/>
          </p:nvPr>
        </p:nvSpPr>
        <p:spPr>
          <a:xfrm>
            <a:off x="1035843" y="2286000"/>
            <a:ext cx="9601200" cy="3810000"/>
          </a:xfrm>
        </p:spPr>
        <p:txBody>
          <a:bodyPr>
            <a:noAutofit/>
          </a:bodyPr>
          <a:lstStyle/>
          <a:p>
            <a:pPr algn="just"/>
            <a:r>
              <a:rPr lang="en-US" sz="3600" dirty="0">
                <a:latin typeface="Times New Roman" pitchFamily="18" charset="0"/>
                <a:cs typeface="Times New Roman" pitchFamily="18" charset="0"/>
              </a:rPr>
              <a:t>The </a:t>
            </a:r>
            <a:r>
              <a:rPr lang="en-US" sz="3600" dirty="0">
                <a:solidFill>
                  <a:schemeClr val="tx1"/>
                </a:solidFill>
                <a:latin typeface="Times New Roman" pitchFamily="18" charset="0"/>
                <a:cs typeface="Times New Roman" pitchFamily="18" charset="0"/>
              </a:rPr>
              <a:t>Department of Punjabi, </a:t>
            </a:r>
            <a:r>
              <a:rPr lang="en-US" sz="3600" dirty="0" err="1">
                <a:solidFill>
                  <a:schemeClr val="tx1"/>
                </a:solidFill>
                <a:latin typeface="Times New Roman" pitchFamily="18" charset="0"/>
                <a:cs typeface="Times New Roman" pitchFamily="18" charset="0"/>
              </a:rPr>
              <a:t>Bharati</a:t>
            </a:r>
            <a:r>
              <a:rPr lang="en-US" sz="3600" dirty="0">
                <a:solidFill>
                  <a:schemeClr val="tx1"/>
                </a:solidFill>
                <a:latin typeface="Times New Roman" pitchFamily="18" charset="0"/>
                <a:cs typeface="Times New Roman" pitchFamily="18" charset="0"/>
              </a:rPr>
              <a:t> College </a:t>
            </a:r>
            <a:r>
              <a:rPr lang="en-US" sz="3600" dirty="0">
                <a:latin typeface="Times New Roman" pitchFamily="18" charset="0"/>
                <a:cs typeface="Times New Roman" pitchFamily="18" charset="0"/>
              </a:rPr>
              <a:t>was established in </a:t>
            </a:r>
            <a:r>
              <a:rPr lang="en-US" sz="3600" u="sng" dirty="0">
                <a:solidFill>
                  <a:schemeClr val="accent4"/>
                </a:solidFill>
                <a:latin typeface="Times New Roman" pitchFamily="18" charset="0"/>
                <a:cs typeface="Times New Roman" pitchFamily="18" charset="0"/>
              </a:rPr>
              <a:t>1971.</a:t>
            </a:r>
            <a:r>
              <a:rPr lang="en-US" sz="3600" dirty="0">
                <a:latin typeface="Times New Roman" pitchFamily="18" charset="0"/>
                <a:cs typeface="Times New Roman" pitchFamily="18" charset="0"/>
              </a:rPr>
              <a:t> Since Delhi is a multi-lingual cosmopolitan City and the Punjabi community is the third largest community in this city , it was pertinent to provide education to the Punjabi speaking people in their own mother tongue. </a:t>
            </a:r>
          </a:p>
          <a:p>
            <a:pPr marL="0" indent="0" algn="just">
              <a:buNone/>
            </a:pPr>
            <a:endParaRPr lang="en-US" sz="3200" dirty="0">
              <a:solidFill>
                <a:schemeClr val="accent4"/>
              </a:solidFill>
              <a:latin typeface="Abadi" panose="020B0604020104020204" pitchFamily="34" charset="0"/>
            </a:endParaRPr>
          </a:p>
        </p:txBody>
      </p:sp>
    </p:spTree>
    <p:extLst>
      <p:ext uri="{BB962C8B-B14F-4D97-AF65-F5344CB8AC3E}">
        <p14:creationId xmlns:p14="http://schemas.microsoft.com/office/powerpoint/2010/main" val="3732942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hallu\Downloads\IMG-20240415-WA0016.jpg"/>
          <p:cNvPicPr>
            <a:picLocks noChangeAspect="1" noChangeArrowheads="1"/>
          </p:cNvPicPr>
          <p:nvPr/>
        </p:nvPicPr>
        <p:blipFill rotWithShape="1">
          <a:blip r:embed="rId2">
            <a:extLst>
              <a:ext uri="{28A0092B-C50C-407E-A947-70E740481C1C}">
                <a14:useLocalDpi xmlns:a14="http://schemas.microsoft.com/office/drawing/2010/main" val="0"/>
              </a:ext>
            </a:extLst>
          </a:blip>
          <a:srcRect l="5405" t="31579"/>
          <a:stretch/>
        </p:blipFill>
        <p:spPr bwMode="auto">
          <a:xfrm>
            <a:off x="609600" y="609600"/>
            <a:ext cx="5715000" cy="56388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Shallu\Downloads\IMG-20240228-WA0020.jpg"/>
          <p:cNvPicPr>
            <a:picLocks noChangeAspect="1" noChangeArrowheads="1"/>
          </p:cNvPicPr>
          <p:nvPr/>
        </p:nvPicPr>
        <p:blipFill rotWithShape="1">
          <a:blip r:embed="rId3">
            <a:extLst>
              <a:ext uri="{28A0092B-C50C-407E-A947-70E740481C1C}">
                <a14:useLocalDpi xmlns:a14="http://schemas.microsoft.com/office/drawing/2010/main" val="0"/>
              </a:ext>
            </a:extLst>
          </a:blip>
          <a:srcRect l="12676" t="11842"/>
          <a:stretch/>
        </p:blipFill>
        <p:spPr bwMode="auto">
          <a:xfrm>
            <a:off x="6629400" y="609600"/>
            <a:ext cx="49530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043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609600"/>
            <a:ext cx="10972800" cy="1384995"/>
          </a:xfrm>
          <a:prstGeom prst="rect">
            <a:avLst/>
          </a:prstGeom>
        </p:spPr>
        <p:txBody>
          <a:bodyPr wrap="square">
            <a:spAutoFit/>
          </a:bodyPr>
          <a:lstStyle/>
          <a:p>
            <a:pPr lvl="0" algn="just"/>
            <a:r>
              <a:rPr lang="en-US" sz="2800" dirty="0">
                <a:solidFill>
                  <a:prstClr val="black"/>
                </a:solidFill>
              </a:rPr>
              <a:t>Department of Punjabi and </a:t>
            </a:r>
            <a:r>
              <a:rPr lang="en-US" sz="2800" dirty="0" err="1">
                <a:solidFill>
                  <a:prstClr val="black"/>
                </a:solidFill>
              </a:rPr>
              <a:t>Kudiyaan</a:t>
            </a:r>
            <a:r>
              <a:rPr lang="en-US" sz="2800" dirty="0">
                <a:solidFill>
                  <a:prstClr val="black"/>
                </a:solidFill>
              </a:rPr>
              <a:t> Di Phulkari Society</a:t>
            </a:r>
            <a:r>
              <a:rPr kumimoji="0" lang="en-US" sz="2800" b="0" i="0" u="none" strike="noStrike" kern="1200" cap="none" spc="0" normalizeH="0" baseline="0" noProof="0" dirty="0">
                <a:ln>
                  <a:noFill/>
                </a:ln>
                <a:solidFill>
                  <a:prstClr val="black"/>
                </a:solidFill>
                <a:effectLst/>
                <a:uLnTx/>
                <a:uFillTx/>
                <a:latin typeface="Garamond"/>
                <a:ea typeface="+mn-ea"/>
                <a:cs typeface="+mn-cs"/>
              </a:rPr>
              <a:t> in collaboration with North-East Society</a:t>
            </a:r>
            <a:r>
              <a:rPr lang="en-US" sz="2800" dirty="0">
                <a:solidFill>
                  <a:prstClr val="black"/>
                </a:solidFill>
              </a:rPr>
              <a:t> was organized Group Folk </a:t>
            </a:r>
            <a:r>
              <a:rPr lang="en-US" sz="2800" dirty="0" smtClean="0">
                <a:solidFill>
                  <a:prstClr val="black"/>
                </a:solidFill>
              </a:rPr>
              <a:t>Dance Inter college </a:t>
            </a:r>
            <a:r>
              <a:rPr lang="en-US" sz="2800" dirty="0">
                <a:solidFill>
                  <a:prstClr val="black"/>
                </a:solidFill>
              </a:rPr>
              <a:t>Competition in </a:t>
            </a:r>
            <a:r>
              <a:rPr lang="en-US" sz="2800" dirty="0" smtClean="0">
                <a:solidFill>
                  <a:prstClr val="black"/>
                </a:solidFill>
              </a:rPr>
              <a:t>ABHIVYAKTI’ 2024.</a:t>
            </a:r>
            <a:endParaRPr lang="en-US" sz="2800" dirty="0">
              <a:solidFill>
                <a:prstClr val="black"/>
              </a:solidFill>
            </a:endParaRPr>
          </a:p>
        </p:txBody>
      </p:sp>
      <p:pic>
        <p:nvPicPr>
          <p:cNvPr id="7" name="Picture 2" descr="C:\Users\Shallu\Downloads\IMG-20240306-WA00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994595"/>
            <a:ext cx="5276850" cy="425380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Shallu\Downloads\IMG-20250506-WA0059.jpg"/>
          <p:cNvPicPr>
            <a:picLocks noChangeAspect="1" noChangeArrowheads="1"/>
          </p:cNvPicPr>
          <p:nvPr/>
        </p:nvPicPr>
        <p:blipFill rotWithShape="1">
          <a:blip r:embed="rId3">
            <a:extLst>
              <a:ext uri="{28A0092B-C50C-407E-A947-70E740481C1C}">
                <a14:useLocalDpi xmlns:a14="http://schemas.microsoft.com/office/drawing/2010/main" val="0"/>
              </a:ext>
            </a:extLst>
          </a:blip>
          <a:srcRect l="3769" t="27197" r="13780" b="14930"/>
          <a:stretch/>
        </p:blipFill>
        <p:spPr bwMode="auto">
          <a:xfrm>
            <a:off x="6248401" y="1994595"/>
            <a:ext cx="5334000" cy="4253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254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767281"/>
            <a:ext cx="6096000" cy="1323439"/>
          </a:xfrm>
          <a:prstGeom prst="rect">
            <a:avLst/>
          </a:prstGeom>
        </p:spPr>
        <p:txBody>
          <a:bodyPr>
            <a:spAutoFit/>
          </a:bodyPr>
          <a:lstStyle/>
          <a:p>
            <a:pPr lvl="0" algn="ctr"/>
            <a:r>
              <a:rPr lang="en-US" sz="4000" b="1" dirty="0">
                <a:solidFill>
                  <a:prstClr val="black"/>
                </a:solidFill>
              </a:rPr>
              <a:t>ANNUAL REPORT</a:t>
            </a:r>
          </a:p>
          <a:p>
            <a:pPr lvl="0" algn="ctr"/>
            <a:r>
              <a:rPr lang="en-US" sz="4000" b="1" dirty="0">
                <a:solidFill>
                  <a:prstClr val="black"/>
                </a:solidFill>
              </a:rPr>
              <a:t>JULY 2024 - APRIL 2025</a:t>
            </a:r>
          </a:p>
        </p:txBody>
      </p:sp>
    </p:spTree>
    <p:extLst>
      <p:ext uri="{BB962C8B-B14F-4D97-AF65-F5344CB8AC3E}">
        <p14:creationId xmlns:p14="http://schemas.microsoft.com/office/powerpoint/2010/main" val="2260789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1800" y="609600"/>
            <a:ext cx="5324919" cy="523220"/>
          </a:xfrm>
          <a:prstGeom prst="rect">
            <a:avLst/>
          </a:prstGeom>
          <a:noFill/>
        </p:spPr>
        <p:txBody>
          <a:bodyPr wrap="none" rtlCol="0">
            <a:spAutoFit/>
          </a:bodyPr>
          <a:lstStyle/>
          <a:p>
            <a:r>
              <a:rPr lang="en-US" sz="2800" b="1" dirty="0" smtClean="0">
                <a:latin typeface="Times New Roman" pitchFamily="18" charset="0"/>
                <a:cs typeface="Times New Roman" pitchFamily="18" charset="0"/>
              </a:rPr>
              <a:t>	STUDENTS </a:t>
            </a:r>
            <a:r>
              <a:rPr lang="en-US" sz="2800" b="1" dirty="0">
                <a:latin typeface="Times New Roman" pitchFamily="18" charset="0"/>
                <a:cs typeface="Times New Roman" pitchFamily="18" charset="0"/>
              </a:rPr>
              <a:t>ACHIVEMENTS</a:t>
            </a:r>
          </a:p>
        </p:txBody>
      </p:sp>
      <p:sp>
        <p:nvSpPr>
          <p:cNvPr id="4" name="TextBox 3"/>
          <p:cNvSpPr txBox="1"/>
          <p:nvPr/>
        </p:nvSpPr>
        <p:spPr>
          <a:xfrm>
            <a:off x="609600" y="1162571"/>
            <a:ext cx="10972800" cy="5262979"/>
          </a:xfrm>
          <a:prstGeom prst="rect">
            <a:avLst/>
          </a:prstGeom>
          <a:noFill/>
        </p:spPr>
        <p:txBody>
          <a:bodyPr wrap="square" rtlCol="0">
            <a:spAutoFit/>
          </a:bodyPr>
          <a:lstStyle/>
          <a:p>
            <a:pPr marL="285750" indent="-285750" algn="just">
              <a:buFont typeface="Arial" pitchFamily="34" charset="0"/>
              <a:buChar char="•"/>
            </a:pPr>
            <a:r>
              <a:rPr lang="en-US" sz="2400" dirty="0">
                <a:latin typeface="Times New Roman" pitchFamily="18" charset="0"/>
                <a:cs typeface="Times New Roman" pitchFamily="18" charset="0"/>
              </a:rPr>
              <a:t>Harpreet Kaur won </a:t>
            </a:r>
            <a:r>
              <a:rPr lang="en-US" sz="2400" b="1" dirty="0">
                <a:latin typeface="Times New Roman" pitchFamily="18" charset="0"/>
                <a:cs typeface="Times New Roman" pitchFamily="18" charset="0"/>
              </a:rPr>
              <a:t>3</a:t>
            </a:r>
            <a:r>
              <a:rPr lang="en-US" sz="2400" b="1" baseline="30000" dirty="0">
                <a:latin typeface="Times New Roman" pitchFamily="18" charset="0"/>
                <a:cs typeface="Times New Roman" pitchFamily="18" charset="0"/>
              </a:rPr>
              <a:t>rd</a:t>
            </a:r>
            <a:r>
              <a:rPr lang="en-US" sz="2400" b="1" dirty="0">
                <a:latin typeface="Times New Roman" pitchFamily="18" charset="0"/>
                <a:cs typeface="Times New Roman" pitchFamily="18" charset="0"/>
              </a:rPr>
              <a:t> prize </a:t>
            </a:r>
            <a:r>
              <a:rPr lang="en-US" sz="2400" dirty="0">
                <a:latin typeface="Times New Roman" pitchFamily="18" charset="0"/>
                <a:cs typeface="Times New Roman" pitchFamily="18" charset="0"/>
              </a:rPr>
              <a:t>in </a:t>
            </a:r>
            <a:r>
              <a:rPr lang="en-US" sz="2400" b="1" dirty="0">
                <a:latin typeface="Times New Roman" pitchFamily="18" charset="0"/>
                <a:cs typeface="Times New Roman" pitchFamily="18" charset="0"/>
              </a:rPr>
              <a:t>Bani Kirtan –Declamation &amp; </a:t>
            </a:r>
            <a:r>
              <a:rPr lang="en-US" sz="2400" b="1" dirty="0" err="1">
                <a:latin typeface="Times New Roman" pitchFamily="18" charset="0"/>
                <a:cs typeface="Times New Roman" pitchFamily="18" charset="0"/>
              </a:rPr>
              <a:t>Akharkari</a:t>
            </a:r>
            <a:r>
              <a:rPr lang="en-US" sz="2400" b="1" dirty="0">
                <a:latin typeface="Times New Roman" pitchFamily="18" charset="0"/>
                <a:cs typeface="Times New Roman" pitchFamily="18" charset="0"/>
              </a:rPr>
              <a:t> Inter college </a:t>
            </a:r>
            <a:r>
              <a:rPr lang="en-US" sz="2400" dirty="0">
                <a:latin typeface="Times New Roman" pitchFamily="18" charset="0"/>
                <a:cs typeface="Times New Roman" pitchFamily="18" charset="0"/>
              </a:rPr>
              <a:t>competition held at Mata Sundri College for Women, University of Delhi on dated : 22 October 2024</a:t>
            </a:r>
          </a:p>
          <a:p>
            <a:pPr marL="285750" indent="-285750" algn="just">
              <a:buFont typeface="Arial" pitchFamily="34" charset="0"/>
              <a:buChar char="•"/>
            </a:pPr>
            <a:endParaRPr lang="en-US" sz="2400" dirty="0">
              <a:latin typeface="Times New Roman" pitchFamily="18" charset="0"/>
              <a:cs typeface="Times New Roman" pitchFamily="18" charset="0"/>
            </a:endParaRPr>
          </a:p>
          <a:p>
            <a:pPr marL="285750" indent="-285750" algn="just">
              <a:buFont typeface="Arial" pitchFamily="34" charset="0"/>
              <a:buChar char="•"/>
            </a:pPr>
            <a:r>
              <a:rPr lang="en-US" sz="2400" dirty="0">
                <a:latin typeface="Times New Roman" pitchFamily="18" charset="0"/>
                <a:cs typeface="Times New Roman" pitchFamily="18" charset="0"/>
              </a:rPr>
              <a:t>Harpreet Kaur won </a:t>
            </a:r>
            <a:r>
              <a:rPr lang="en-US" sz="2400" b="1" dirty="0">
                <a:latin typeface="Times New Roman" pitchFamily="18" charset="0"/>
                <a:cs typeface="Times New Roman" pitchFamily="18" charset="0"/>
              </a:rPr>
              <a:t>1</a:t>
            </a:r>
            <a:r>
              <a:rPr lang="en-US" sz="2400" b="1" baseline="30000" dirty="0">
                <a:latin typeface="Times New Roman" pitchFamily="18" charset="0"/>
                <a:cs typeface="Times New Roman" pitchFamily="18" charset="0"/>
              </a:rPr>
              <a:t>st</a:t>
            </a:r>
            <a:r>
              <a:rPr lang="en-US" sz="2400" b="1" dirty="0">
                <a:latin typeface="Times New Roman" pitchFamily="18" charset="0"/>
                <a:cs typeface="Times New Roman" pitchFamily="18" charset="0"/>
              </a:rPr>
              <a:t> prize </a:t>
            </a:r>
            <a:r>
              <a:rPr lang="en-US" sz="2400" dirty="0">
                <a:latin typeface="Times New Roman" pitchFamily="18" charset="0"/>
                <a:cs typeface="Times New Roman" pitchFamily="18" charset="0"/>
              </a:rPr>
              <a:t>in </a:t>
            </a:r>
            <a:r>
              <a:rPr lang="en-US" sz="2400" b="1" dirty="0">
                <a:latin typeface="Times New Roman" pitchFamily="18" charset="0"/>
                <a:cs typeface="Times New Roman" pitchFamily="18" charset="0"/>
              </a:rPr>
              <a:t>Traditional Dress Inter college </a:t>
            </a:r>
            <a:r>
              <a:rPr lang="en-US" sz="2400" dirty="0">
                <a:latin typeface="Times New Roman" pitchFamily="18" charset="0"/>
                <a:cs typeface="Times New Roman" pitchFamily="18" charset="0"/>
              </a:rPr>
              <a:t>competition held at Bharati college on dated : 30 January 2025</a:t>
            </a:r>
          </a:p>
          <a:p>
            <a:pPr marL="285750" indent="-285750" algn="just">
              <a:buFont typeface="Arial" pitchFamily="34" charset="0"/>
              <a:buChar char="•"/>
            </a:pPr>
            <a:endParaRPr lang="en-US" sz="2400" dirty="0">
              <a:latin typeface="Times New Roman" pitchFamily="18" charset="0"/>
              <a:cs typeface="Times New Roman" pitchFamily="18" charset="0"/>
            </a:endParaRPr>
          </a:p>
          <a:p>
            <a:pPr marL="285750" indent="-285750" algn="just">
              <a:buFont typeface="Arial" pitchFamily="34" charset="0"/>
              <a:buChar char="•"/>
            </a:pPr>
            <a:r>
              <a:rPr lang="en-US" sz="2400" dirty="0">
                <a:latin typeface="Times New Roman" pitchFamily="18" charset="0"/>
                <a:cs typeface="Times New Roman" pitchFamily="18" charset="0"/>
              </a:rPr>
              <a:t>Amrita </a:t>
            </a:r>
            <a:r>
              <a:rPr lang="en-US" sz="2400" dirty="0" err="1">
                <a:latin typeface="Times New Roman" pitchFamily="18" charset="0"/>
                <a:cs typeface="Times New Roman" pitchFamily="18" charset="0"/>
              </a:rPr>
              <a:t>Yadav</a:t>
            </a:r>
            <a:r>
              <a:rPr lang="en-US" sz="2400" dirty="0">
                <a:latin typeface="Times New Roman" pitchFamily="18" charset="0"/>
                <a:cs typeface="Times New Roman" pitchFamily="18" charset="0"/>
              </a:rPr>
              <a:t> won </a:t>
            </a:r>
            <a:r>
              <a:rPr lang="en-US" sz="2400" b="1" dirty="0">
                <a:latin typeface="Times New Roman" pitchFamily="18" charset="0"/>
                <a:cs typeface="Times New Roman" pitchFamily="18" charset="0"/>
              </a:rPr>
              <a:t>2</a:t>
            </a:r>
            <a:r>
              <a:rPr lang="en-US" sz="2400" b="1" baseline="30000" dirty="0">
                <a:latin typeface="Times New Roman" pitchFamily="18" charset="0"/>
                <a:cs typeface="Times New Roman" pitchFamily="18" charset="0"/>
              </a:rPr>
              <a:t>nd</a:t>
            </a:r>
            <a:r>
              <a:rPr lang="en-US" sz="2400" b="1" dirty="0">
                <a:latin typeface="Times New Roman" pitchFamily="18" charset="0"/>
                <a:cs typeface="Times New Roman" pitchFamily="18" charset="0"/>
              </a:rPr>
              <a:t> position </a:t>
            </a:r>
            <a:r>
              <a:rPr lang="en-US" sz="2400" dirty="0">
                <a:latin typeface="Times New Roman" pitchFamily="18" charset="0"/>
                <a:cs typeface="Times New Roman" pitchFamily="18" charset="0"/>
              </a:rPr>
              <a:t>in </a:t>
            </a:r>
            <a:r>
              <a:rPr lang="en-US" sz="2400" b="1" dirty="0">
                <a:latin typeface="Times New Roman" pitchFamily="18" charset="0"/>
                <a:cs typeface="Times New Roman" pitchFamily="18" charset="0"/>
              </a:rPr>
              <a:t>Inter college </a:t>
            </a:r>
            <a:r>
              <a:rPr lang="en-US" sz="2400" b="1" dirty="0" err="1">
                <a:latin typeface="Times New Roman" pitchFamily="18" charset="0"/>
                <a:cs typeface="Times New Roman" pitchFamily="18" charset="0"/>
              </a:rPr>
              <a:t>Rangoli</a:t>
            </a:r>
            <a:r>
              <a:rPr lang="en-US" sz="2400" dirty="0">
                <a:latin typeface="Times New Roman" pitchFamily="18" charset="0"/>
                <a:cs typeface="Times New Roman" pitchFamily="18" charset="0"/>
              </a:rPr>
              <a:t> competition held at </a:t>
            </a:r>
            <a:r>
              <a:rPr lang="en-US" sz="2400" dirty="0" err="1">
                <a:latin typeface="Times New Roman" pitchFamily="18" charset="0"/>
                <a:cs typeface="Times New Roman" pitchFamily="18" charset="0"/>
              </a:rPr>
              <a:t>Satyawati</a:t>
            </a:r>
            <a:r>
              <a:rPr lang="en-US" sz="2400" dirty="0">
                <a:latin typeface="Times New Roman" pitchFamily="18" charset="0"/>
                <a:cs typeface="Times New Roman" pitchFamily="18" charset="0"/>
              </a:rPr>
              <a:t> college, University of Delhi on dated : 20 </a:t>
            </a:r>
            <a:r>
              <a:rPr lang="en-US" sz="2400" dirty="0" err="1">
                <a:latin typeface="Times New Roman" pitchFamily="18" charset="0"/>
                <a:cs typeface="Times New Roman" pitchFamily="18" charset="0"/>
              </a:rPr>
              <a:t>Febuary</a:t>
            </a:r>
            <a:r>
              <a:rPr lang="en-US" sz="2400" dirty="0">
                <a:latin typeface="Times New Roman" pitchFamily="18" charset="0"/>
                <a:cs typeface="Times New Roman" pitchFamily="18" charset="0"/>
              </a:rPr>
              <a:t> 2025</a:t>
            </a:r>
          </a:p>
          <a:p>
            <a:pPr marL="285750" indent="-285750" algn="just">
              <a:buFont typeface="Arial" pitchFamily="34" charset="0"/>
              <a:buChar char="•"/>
            </a:pPr>
            <a:endParaRPr lang="en-US" sz="2400" dirty="0">
              <a:latin typeface="Times New Roman" pitchFamily="18" charset="0"/>
              <a:cs typeface="Times New Roman" pitchFamily="18" charset="0"/>
            </a:endParaRPr>
          </a:p>
          <a:p>
            <a:pPr marL="285750" indent="-285750" algn="just">
              <a:buFont typeface="Arial" pitchFamily="34" charset="0"/>
              <a:buChar char="•"/>
            </a:pPr>
            <a:r>
              <a:rPr lang="en-US" sz="2400" dirty="0" err="1">
                <a:latin typeface="Times New Roman" pitchFamily="18" charset="0"/>
                <a:cs typeface="Times New Roman" pitchFamily="18" charset="0"/>
              </a:rPr>
              <a:t>Harpreet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Kaur</a:t>
            </a:r>
            <a:r>
              <a:rPr lang="en-US" sz="2400" dirty="0">
                <a:latin typeface="Times New Roman" pitchFamily="18" charset="0"/>
                <a:cs typeface="Times New Roman" pitchFamily="18" charset="0"/>
              </a:rPr>
              <a:t> &amp; </a:t>
            </a:r>
            <a:r>
              <a:rPr lang="en-US" sz="2400" dirty="0" err="1">
                <a:latin typeface="Times New Roman" pitchFamily="18" charset="0"/>
                <a:cs typeface="Times New Roman" pitchFamily="18" charset="0"/>
              </a:rPr>
              <a:t>Ritika</a:t>
            </a:r>
            <a:r>
              <a:rPr lang="en-US" sz="2400" dirty="0">
                <a:latin typeface="Times New Roman" pitchFamily="18" charset="0"/>
                <a:cs typeface="Times New Roman" pitchFamily="18" charset="0"/>
              </a:rPr>
              <a:t> won </a:t>
            </a:r>
            <a:r>
              <a:rPr lang="en-US" sz="2400" b="1" dirty="0">
                <a:latin typeface="Times New Roman" pitchFamily="18" charset="0"/>
                <a:cs typeface="Times New Roman" pitchFamily="18" charset="0"/>
              </a:rPr>
              <a:t>1</a:t>
            </a:r>
            <a:r>
              <a:rPr lang="en-US" sz="2400" b="1" baseline="30000" dirty="0">
                <a:latin typeface="Times New Roman" pitchFamily="18" charset="0"/>
                <a:cs typeface="Times New Roman" pitchFamily="18" charset="0"/>
              </a:rPr>
              <a:t>st</a:t>
            </a:r>
            <a:r>
              <a:rPr lang="en-US" sz="2400" b="1" dirty="0">
                <a:latin typeface="Times New Roman" pitchFamily="18" charset="0"/>
                <a:cs typeface="Times New Roman" pitchFamily="18" charset="0"/>
              </a:rPr>
              <a:t> prize </a:t>
            </a:r>
            <a:r>
              <a:rPr lang="en-US" sz="2400" dirty="0">
                <a:latin typeface="Times New Roman" pitchFamily="18" charset="0"/>
                <a:cs typeface="Times New Roman" pitchFamily="18" charset="0"/>
              </a:rPr>
              <a:t>in </a:t>
            </a:r>
            <a:r>
              <a:rPr lang="en-US" sz="2400" b="1" dirty="0">
                <a:latin typeface="Times New Roman" pitchFamily="18" charset="0"/>
                <a:cs typeface="Times New Roman" pitchFamily="18" charset="0"/>
              </a:rPr>
              <a:t>Inter college Quiz </a:t>
            </a:r>
            <a:r>
              <a:rPr lang="en-US" sz="2400" dirty="0">
                <a:latin typeface="Times New Roman" pitchFamily="18" charset="0"/>
                <a:cs typeface="Times New Roman" pitchFamily="18" charset="0"/>
              </a:rPr>
              <a:t>competition held at </a:t>
            </a:r>
            <a:r>
              <a:rPr lang="en-US" sz="2400" dirty="0" err="1">
                <a:latin typeface="Times New Roman" pitchFamily="18" charset="0"/>
                <a:cs typeface="Times New Roman" pitchFamily="18" charset="0"/>
              </a:rPr>
              <a:t>Dyal</a:t>
            </a:r>
            <a:r>
              <a:rPr lang="en-US" sz="2400" dirty="0">
                <a:latin typeface="Times New Roman" pitchFamily="18" charset="0"/>
                <a:cs typeface="Times New Roman" pitchFamily="18" charset="0"/>
              </a:rPr>
              <a:t> Singh college, University of Delhi on dated : 21 </a:t>
            </a:r>
            <a:r>
              <a:rPr lang="en-US" sz="2400" dirty="0" err="1">
                <a:latin typeface="Times New Roman" pitchFamily="18" charset="0"/>
                <a:cs typeface="Times New Roman" pitchFamily="18" charset="0"/>
              </a:rPr>
              <a:t>Febuary</a:t>
            </a:r>
            <a:r>
              <a:rPr lang="en-US" sz="2400" dirty="0">
                <a:latin typeface="Times New Roman" pitchFamily="18" charset="0"/>
                <a:cs typeface="Times New Roman" pitchFamily="18" charset="0"/>
              </a:rPr>
              <a:t> 2025</a:t>
            </a:r>
          </a:p>
          <a:p>
            <a:pPr marL="285750" indent="-285750" algn="just">
              <a:buFont typeface="Arial" pitchFamily="34" charset="0"/>
              <a:buChar char="•"/>
            </a:pPr>
            <a:endParaRPr lang="en-US" sz="2400" dirty="0">
              <a:solidFill>
                <a:prstClr val="black"/>
              </a:solidFill>
              <a:latin typeface="Times New Roman" pitchFamily="18" charset="0"/>
              <a:cs typeface="Times New Roman" pitchFamily="18" charset="0"/>
            </a:endParaRPr>
          </a:p>
          <a:p>
            <a:pPr marL="285750" indent="-285750" algn="just">
              <a:buFont typeface="Arial" pitchFamily="34" charset="0"/>
              <a:buChar char="•"/>
            </a:pP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491233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609600"/>
            <a:ext cx="10972800" cy="2308324"/>
          </a:xfrm>
          <a:prstGeom prst="rect">
            <a:avLst/>
          </a:prstGeom>
        </p:spPr>
        <p:txBody>
          <a:bodyPr wrap="square">
            <a:spAutoFit/>
          </a:bodyPr>
          <a:lstStyle/>
          <a:p>
            <a:pPr marL="285750" lvl="0" indent="-285750" algn="just">
              <a:buFont typeface="Arial" pitchFamily="34" charset="0"/>
              <a:buChar char="•"/>
            </a:pPr>
            <a:endParaRPr lang="en-US" sz="2400" dirty="0">
              <a:solidFill>
                <a:prstClr val="black"/>
              </a:solidFill>
              <a:latin typeface="Times New Roman" pitchFamily="18" charset="0"/>
              <a:cs typeface="Times New Roman" pitchFamily="18" charset="0"/>
            </a:endParaRPr>
          </a:p>
          <a:p>
            <a:pPr marL="285750" lvl="0" indent="-285750" algn="just">
              <a:buFont typeface="Arial" pitchFamily="34" charset="0"/>
              <a:buChar char="•"/>
            </a:pPr>
            <a:r>
              <a:rPr lang="en-US" sz="2400" dirty="0" err="1">
                <a:solidFill>
                  <a:prstClr val="black"/>
                </a:solidFill>
                <a:latin typeface="Times New Roman" pitchFamily="18" charset="0"/>
                <a:cs typeface="Times New Roman" pitchFamily="18" charset="0"/>
              </a:rPr>
              <a:t>Simarpreet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Kaur</a:t>
            </a:r>
            <a:r>
              <a:rPr lang="en-US" sz="2400" dirty="0">
                <a:solidFill>
                  <a:prstClr val="black"/>
                </a:solidFill>
                <a:latin typeface="Times New Roman" pitchFamily="18" charset="0"/>
                <a:cs typeface="Times New Roman" pitchFamily="18" charset="0"/>
              </a:rPr>
              <a:t> &amp; </a:t>
            </a:r>
            <a:r>
              <a:rPr lang="en-US" sz="2400" dirty="0" err="1">
                <a:solidFill>
                  <a:prstClr val="black"/>
                </a:solidFill>
                <a:latin typeface="Times New Roman" pitchFamily="18" charset="0"/>
                <a:cs typeface="Times New Roman" pitchFamily="18" charset="0"/>
              </a:rPr>
              <a:t>Harpreet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Kaur</a:t>
            </a:r>
            <a:r>
              <a:rPr lang="en-US" sz="2400" dirty="0">
                <a:solidFill>
                  <a:prstClr val="black"/>
                </a:solidFill>
                <a:latin typeface="Times New Roman" pitchFamily="18" charset="0"/>
                <a:cs typeface="Times New Roman" pitchFamily="18" charset="0"/>
              </a:rPr>
              <a:t> won </a:t>
            </a:r>
            <a:r>
              <a:rPr lang="en-US" sz="2400" b="1" dirty="0">
                <a:solidFill>
                  <a:prstClr val="black"/>
                </a:solidFill>
                <a:latin typeface="Times New Roman" pitchFamily="18" charset="0"/>
                <a:cs typeface="Times New Roman" pitchFamily="18" charset="0"/>
              </a:rPr>
              <a:t>1</a:t>
            </a:r>
            <a:r>
              <a:rPr lang="en-US" sz="2400" b="1" baseline="30000" dirty="0">
                <a:solidFill>
                  <a:prstClr val="black"/>
                </a:solidFill>
                <a:latin typeface="Times New Roman" pitchFamily="18" charset="0"/>
                <a:cs typeface="Times New Roman" pitchFamily="18" charset="0"/>
              </a:rPr>
              <a:t>st</a:t>
            </a:r>
            <a:r>
              <a:rPr lang="en-US" sz="2400" b="1" dirty="0">
                <a:solidFill>
                  <a:prstClr val="black"/>
                </a:solidFill>
                <a:latin typeface="Times New Roman" pitchFamily="18" charset="0"/>
                <a:cs typeface="Times New Roman" pitchFamily="18" charset="0"/>
              </a:rPr>
              <a:t> prize </a:t>
            </a:r>
            <a:r>
              <a:rPr lang="en-US" sz="2400" dirty="0">
                <a:solidFill>
                  <a:prstClr val="black"/>
                </a:solidFill>
                <a:latin typeface="Times New Roman" pitchFamily="18" charset="0"/>
                <a:cs typeface="Times New Roman" pitchFamily="18" charset="0"/>
              </a:rPr>
              <a:t>in</a:t>
            </a:r>
            <a:r>
              <a:rPr lang="en-US" sz="2400" b="1" dirty="0">
                <a:solidFill>
                  <a:prstClr val="black"/>
                </a:solidFill>
                <a:latin typeface="Times New Roman" pitchFamily="18" charset="0"/>
                <a:cs typeface="Times New Roman" pitchFamily="18" charset="0"/>
              </a:rPr>
              <a:t> Inter college Debate </a:t>
            </a:r>
            <a:r>
              <a:rPr lang="en-US" sz="2400" dirty="0">
                <a:solidFill>
                  <a:prstClr val="black"/>
                </a:solidFill>
                <a:latin typeface="Times New Roman" pitchFamily="18" charset="0"/>
                <a:cs typeface="Times New Roman" pitchFamily="18" charset="0"/>
              </a:rPr>
              <a:t>competition and Best Pair Award held at </a:t>
            </a:r>
            <a:r>
              <a:rPr lang="en-US" sz="2400" dirty="0" err="1">
                <a:solidFill>
                  <a:prstClr val="black"/>
                </a:solidFill>
                <a:latin typeface="Times New Roman" pitchFamily="18" charset="0"/>
                <a:cs typeface="Times New Roman" pitchFamily="18" charset="0"/>
              </a:rPr>
              <a:t>Bharati</a:t>
            </a:r>
            <a:r>
              <a:rPr lang="en-US" sz="2400" dirty="0">
                <a:solidFill>
                  <a:prstClr val="black"/>
                </a:solidFill>
                <a:latin typeface="Times New Roman" pitchFamily="18" charset="0"/>
                <a:cs typeface="Times New Roman" pitchFamily="18" charset="0"/>
              </a:rPr>
              <a:t> college on dated : 05 March 2025</a:t>
            </a:r>
          </a:p>
          <a:p>
            <a:pPr marL="285750" lvl="0" indent="-285750" algn="just">
              <a:buFont typeface="Arial" pitchFamily="34" charset="0"/>
              <a:buChar char="•"/>
            </a:pPr>
            <a:endParaRPr lang="en-US" sz="2400" dirty="0">
              <a:solidFill>
                <a:prstClr val="black"/>
              </a:solidFill>
              <a:latin typeface="Times New Roman" pitchFamily="18" charset="0"/>
              <a:cs typeface="Times New Roman" pitchFamily="18" charset="0"/>
            </a:endParaRPr>
          </a:p>
          <a:p>
            <a:pPr marL="285750" lvl="0" indent="-285750" algn="just">
              <a:buFont typeface="Arial" pitchFamily="34" charset="0"/>
              <a:buChar char="•"/>
            </a:pPr>
            <a:r>
              <a:rPr lang="en-US" sz="2400" dirty="0">
                <a:solidFill>
                  <a:prstClr val="black"/>
                </a:solidFill>
                <a:latin typeface="Times New Roman" pitchFamily="18" charset="0"/>
                <a:cs typeface="Times New Roman" pitchFamily="18" charset="0"/>
              </a:rPr>
              <a:t>Amrita </a:t>
            </a:r>
            <a:r>
              <a:rPr lang="en-US" sz="2400" dirty="0" err="1">
                <a:solidFill>
                  <a:prstClr val="black"/>
                </a:solidFill>
                <a:latin typeface="Times New Roman" pitchFamily="18" charset="0"/>
                <a:cs typeface="Times New Roman" pitchFamily="18" charset="0"/>
              </a:rPr>
              <a:t>Yadav</a:t>
            </a:r>
            <a:r>
              <a:rPr lang="en-US" sz="2400" dirty="0">
                <a:solidFill>
                  <a:prstClr val="black"/>
                </a:solidFill>
                <a:latin typeface="Times New Roman" pitchFamily="18" charset="0"/>
                <a:cs typeface="Times New Roman" pitchFamily="18" charset="0"/>
              </a:rPr>
              <a:t> win </a:t>
            </a:r>
            <a:r>
              <a:rPr lang="en-US" sz="2400" b="1" dirty="0">
                <a:solidFill>
                  <a:prstClr val="black"/>
                </a:solidFill>
                <a:latin typeface="Times New Roman" pitchFamily="18" charset="0"/>
                <a:cs typeface="Times New Roman" pitchFamily="18" charset="0"/>
              </a:rPr>
              <a:t>2</a:t>
            </a:r>
            <a:r>
              <a:rPr lang="en-US" sz="2400" b="1" baseline="30000" dirty="0">
                <a:solidFill>
                  <a:prstClr val="black"/>
                </a:solidFill>
                <a:latin typeface="Times New Roman" pitchFamily="18" charset="0"/>
                <a:cs typeface="Times New Roman" pitchFamily="18" charset="0"/>
              </a:rPr>
              <a:t>nd</a:t>
            </a:r>
            <a:r>
              <a:rPr lang="en-US" sz="2400" b="1" dirty="0">
                <a:solidFill>
                  <a:prstClr val="black"/>
                </a:solidFill>
                <a:latin typeface="Times New Roman" pitchFamily="18" charset="0"/>
                <a:cs typeface="Times New Roman" pitchFamily="18" charset="0"/>
              </a:rPr>
              <a:t> position </a:t>
            </a:r>
            <a:r>
              <a:rPr lang="en-US" sz="2400" dirty="0">
                <a:solidFill>
                  <a:prstClr val="black"/>
                </a:solidFill>
                <a:latin typeface="Times New Roman" pitchFamily="18" charset="0"/>
                <a:cs typeface="Times New Roman" pitchFamily="18" charset="0"/>
              </a:rPr>
              <a:t>in </a:t>
            </a:r>
            <a:r>
              <a:rPr lang="en-US" sz="2400" b="1" dirty="0">
                <a:solidFill>
                  <a:prstClr val="black"/>
                </a:solidFill>
                <a:latin typeface="Times New Roman" pitchFamily="18" charset="0"/>
                <a:cs typeface="Times New Roman" pitchFamily="18" charset="0"/>
              </a:rPr>
              <a:t>Inter college Painting </a:t>
            </a:r>
            <a:r>
              <a:rPr lang="en-US" sz="2400" dirty="0">
                <a:solidFill>
                  <a:prstClr val="black"/>
                </a:solidFill>
                <a:latin typeface="Times New Roman" pitchFamily="18" charset="0"/>
                <a:cs typeface="Times New Roman" pitchFamily="18" charset="0"/>
              </a:rPr>
              <a:t>competition organized by ABVP &amp; ART MEISTERS on dated : 07 March 2025</a:t>
            </a:r>
          </a:p>
        </p:txBody>
      </p:sp>
      <p:sp>
        <p:nvSpPr>
          <p:cNvPr id="3" name="Rectangle 2"/>
          <p:cNvSpPr/>
          <p:nvPr/>
        </p:nvSpPr>
        <p:spPr>
          <a:xfrm>
            <a:off x="609600" y="2667000"/>
            <a:ext cx="10820400" cy="2308324"/>
          </a:xfrm>
          <a:prstGeom prst="rect">
            <a:avLst/>
          </a:prstGeom>
        </p:spPr>
        <p:txBody>
          <a:bodyPr wrap="square">
            <a:spAutoFit/>
          </a:bodyPr>
          <a:lstStyle/>
          <a:p>
            <a:pPr marL="285750" lvl="0" indent="-285750" algn="just">
              <a:buFont typeface="Arial" pitchFamily="34" charset="0"/>
              <a:buChar char="•"/>
            </a:pPr>
            <a:endParaRPr lang="en-US" sz="2400" dirty="0">
              <a:solidFill>
                <a:prstClr val="black"/>
              </a:solidFill>
              <a:latin typeface="Times New Roman" pitchFamily="18" charset="0"/>
              <a:cs typeface="Times New Roman" pitchFamily="18" charset="0"/>
            </a:endParaRPr>
          </a:p>
          <a:p>
            <a:pPr marL="285750" lvl="0" indent="-285750" algn="just">
              <a:buFont typeface="Arial" pitchFamily="34" charset="0"/>
              <a:buChar char="•"/>
            </a:pPr>
            <a:r>
              <a:rPr lang="en-US" sz="2400" dirty="0">
                <a:solidFill>
                  <a:prstClr val="black"/>
                </a:solidFill>
                <a:latin typeface="Times New Roman" pitchFamily="18" charset="0"/>
                <a:cs typeface="Times New Roman" pitchFamily="18" charset="0"/>
              </a:rPr>
              <a:t>Amrita </a:t>
            </a:r>
            <a:r>
              <a:rPr lang="en-US" sz="2400" dirty="0" err="1">
                <a:solidFill>
                  <a:prstClr val="black"/>
                </a:solidFill>
                <a:latin typeface="Times New Roman" pitchFamily="18" charset="0"/>
                <a:cs typeface="Times New Roman" pitchFamily="18" charset="0"/>
              </a:rPr>
              <a:t>Yadav</a:t>
            </a:r>
            <a:r>
              <a:rPr lang="en-US" sz="2400" dirty="0">
                <a:solidFill>
                  <a:prstClr val="black"/>
                </a:solidFill>
                <a:latin typeface="Times New Roman" pitchFamily="18" charset="0"/>
                <a:cs typeface="Times New Roman" pitchFamily="18" charset="0"/>
              </a:rPr>
              <a:t> won </a:t>
            </a:r>
            <a:r>
              <a:rPr lang="en-US" sz="2400" b="1" dirty="0">
                <a:solidFill>
                  <a:prstClr val="black"/>
                </a:solidFill>
                <a:latin typeface="Times New Roman" pitchFamily="18" charset="0"/>
                <a:cs typeface="Times New Roman" pitchFamily="18" charset="0"/>
              </a:rPr>
              <a:t>3</a:t>
            </a:r>
            <a:r>
              <a:rPr lang="en-US" sz="2400" b="1" baseline="30000" dirty="0">
                <a:solidFill>
                  <a:prstClr val="black"/>
                </a:solidFill>
                <a:latin typeface="Times New Roman" pitchFamily="18" charset="0"/>
                <a:cs typeface="Times New Roman" pitchFamily="18" charset="0"/>
              </a:rPr>
              <a:t>rd</a:t>
            </a:r>
            <a:r>
              <a:rPr lang="en-US" sz="2400" b="1" dirty="0">
                <a:solidFill>
                  <a:prstClr val="black"/>
                </a:solidFill>
                <a:latin typeface="Times New Roman" pitchFamily="18" charset="0"/>
                <a:cs typeface="Times New Roman" pitchFamily="18" charset="0"/>
              </a:rPr>
              <a:t> position </a:t>
            </a:r>
            <a:r>
              <a:rPr lang="en-US" sz="2400" dirty="0">
                <a:solidFill>
                  <a:prstClr val="black"/>
                </a:solidFill>
                <a:latin typeface="Times New Roman" pitchFamily="18" charset="0"/>
                <a:cs typeface="Times New Roman" pitchFamily="18" charset="0"/>
              </a:rPr>
              <a:t>in </a:t>
            </a:r>
            <a:r>
              <a:rPr lang="en-US" sz="2400" b="1" dirty="0">
                <a:solidFill>
                  <a:prstClr val="black"/>
                </a:solidFill>
                <a:latin typeface="Times New Roman" pitchFamily="18" charset="0"/>
                <a:cs typeface="Times New Roman" pitchFamily="18" charset="0"/>
              </a:rPr>
              <a:t>Inter college </a:t>
            </a:r>
            <a:r>
              <a:rPr lang="en-US" sz="2400" b="1" dirty="0" err="1">
                <a:solidFill>
                  <a:prstClr val="black"/>
                </a:solidFill>
                <a:latin typeface="Times New Roman" pitchFamily="18" charset="0"/>
                <a:cs typeface="Times New Roman" pitchFamily="18" charset="0"/>
              </a:rPr>
              <a:t>Rangoli</a:t>
            </a:r>
            <a:r>
              <a:rPr lang="en-US" sz="2400" dirty="0">
                <a:solidFill>
                  <a:prstClr val="black"/>
                </a:solidFill>
                <a:latin typeface="Times New Roman" pitchFamily="18" charset="0"/>
                <a:cs typeface="Times New Roman" pitchFamily="18" charset="0"/>
              </a:rPr>
              <a:t> competition held at P.G.D.A.V college, University of Delhi on dated : 08 March 2025</a:t>
            </a:r>
          </a:p>
          <a:p>
            <a:pPr marL="285750" lvl="0" indent="-285750" algn="just">
              <a:buFont typeface="Arial" pitchFamily="34" charset="0"/>
              <a:buChar char="•"/>
            </a:pPr>
            <a:endParaRPr lang="en-US" sz="2400" dirty="0">
              <a:solidFill>
                <a:prstClr val="black"/>
              </a:solidFill>
              <a:latin typeface="Times New Roman" pitchFamily="18" charset="0"/>
              <a:cs typeface="Times New Roman" pitchFamily="18" charset="0"/>
            </a:endParaRPr>
          </a:p>
          <a:p>
            <a:pPr marL="285750" lvl="0" indent="-285750" algn="just">
              <a:buFont typeface="Arial" pitchFamily="34" charset="0"/>
              <a:buChar char="•"/>
            </a:pPr>
            <a:r>
              <a:rPr lang="en-US" sz="2400" dirty="0">
                <a:solidFill>
                  <a:prstClr val="black"/>
                </a:solidFill>
                <a:latin typeface="Times New Roman" pitchFamily="18" charset="0"/>
                <a:cs typeface="Times New Roman" pitchFamily="18" charset="0"/>
              </a:rPr>
              <a:t>S. </a:t>
            </a:r>
            <a:r>
              <a:rPr lang="en-US" sz="2400" dirty="0" err="1">
                <a:solidFill>
                  <a:prstClr val="black"/>
                </a:solidFill>
                <a:latin typeface="Times New Roman" pitchFamily="18" charset="0"/>
                <a:cs typeface="Times New Roman" pitchFamily="18" charset="0"/>
              </a:rPr>
              <a:t>Muthu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Priya</a:t>
            </a:r>
            <a:r>
              <a:rPr lang="en-US" sz="2400" dirty="0">
                <a:solidFill>
                  <a:prstClr val="black"/>
                </a:solidFill>
                <a:latin typeface="Times New Roman" pitchFamily="18" charset="0"/>
                <a:cs typeface="Times New Roman" pitchFamily="18" charset="0"/>
              </a:rPr>
              <a:t> won </a:t>
            </a:r>
            <a:r>
              <a:rPr lang="en-US" sz="2400" b="1" dirty="0">
                <a:solidFill>
                  <a:prstClr val="black"/>
                </a:solidFill>
                <a:latin typeface="Times New Roman" pitchFamily="18" charset="0"/>
                <a:cs typeface="Times New Roman" pitchFamily="18" charset="0"/>
              </a:rPr>
              <a:t>3</a:t>
            </a:r>
            <a:r>
              <a:rPr lang="en-US" sz="2400" b="1" baseline="30000" dirty="0">
                <a:solidFill>
                  <a:prstClr val="black"/>
                </a:solidFill>
                <a:latin typeface="Times New Roman" pitchFamily="18" charset="0"/>
                <a:cs typeface="Times New Roman" pitchFamily="18" charset="0"/>
              </a:rPr>
              <a:t>rd</a:t>
            </a:r>
            <a:r>
              <a:rPr lang="en-US" sz="2400" b="1" dirty="0">
                <a:solidFill>
                  <a:prstClr val="black"/>
                </a:solidFill>
                <a:latin typeface="Times New Roman" pitchFamily="18" charset="0"/>
                <a:cs typeface="Times New Roman" pitchFamily="18" charset="0"/>
              </a:rPr>
              <a:t> prize </a:t>
            </a:r>
            <a:r>
              <a:rPr lang="en-US" sz="2400" dirty="0">
                <a:solidFill>
                  <a:prstClr val="black"/>
                </a:solidFill>
                <a:latin typeface="Times New Roman" pitchFamily="18" charset="0"/>
                <a:cs typeface="Times New Roman" pitchFamily="18" charset="0"/>
              </a:rPr>
              <a:t>in </a:t>
            </a:r>
            <a:r>
              <a:rPr lang="en-US" sz="2400" b="1" dirty="0">
                <a:solidFill>
                  <a:prstClr val="black"/>
                </a:solidFill>
                <a:latin typeface="Times New Roman" pitchFamily="18" charset="0"/>
                <a:cs typeface="Times New Roman" pitchFamily="18" charset="0"/>
              </a:rPr>
              <a:t>Inter college Talent Hunt </a:t>
            </a:r>
            <a:r>
              <a:rPr lang="en-US" sz="2400" dirty="0">
                <a:solidFill>
                  <a:prstClr val="black"/>
                </a:solidFill>
                <a:latin typeface="Times New Roman" pitchFamily="18" charset="0"/>
                <a:cs typeface="Times New Roman" pitchFamily="18" charset="0"/>
              </a:rPr>
              <a:t>competition held at </a:t>
            </a:r>
            <a:r>
              <a:rPr lang="en-US" sz="2400" dirty="0" err="1">
                <a:solidFill>
                  <a:prstClr val="black"/>
                </a:solidFill>
                <a:latin typeface="Times New Roman" pitchFamily="18" charset="0"/>
                <a:cs typeface="Times New Roman" pitchFamily="18" charset="0"/>
              </a:rPr>
              <a:t>Bharati</a:t>
            </a:r>
            <a:r>
              <a:rPr lang="en-US" sz="2400" dirty="0">
                <a:solidFill>
                  <a:prstClr val="black"/>
                </a:solidFill>
                <a:latin typeface="Times New Roman" pitchFamily="18" charset="0"/>
                <a:cs typeface="Times New Roman" pitchFamily="18" charset="0"/>
              </a:rPr>
              <a:t> college on dated : 20 March 2025</a:t>
            </a:r>
          </a:p>
        </p:txBody>
      </p:sp>
      <p:sp>
        <p:nvSpPr>
          <p:cNvPr id="4" name="Rectangle 3"/>
          <p:cNvSpPr/>
          <p:nvPr/>
        </p:nvSpPr>
        <p:spPr>
          <a:xfrm>
            <a:off x="623248" y="4724400"/>
            <a:ext cx="10959152" cy="1200329"/>
          </a:xfrm>
          <a:prstGeom prst="rect">
            <a:avLst/>
          </a:prstGeom>
        </p:spPr>
        <p:txBody>
          <a:bodyPr wrap="square">
            <a:spAutoFit/>
          </a:bodyPr>
          <a:lstStyle/>
          <a:p>
            <a:pPr marL="285750" lvl="0" indent="-285750" algn="just">
              <a:buFont typeface="Arial" pitchFamily="34" charset="0"/>
              <a:buChar char="•"/>
            </a:pPr>
            <a:endParaRPr lang="en-US" sz="2400" dirty="0">
              <a:solidFill>
                <a:prstClr val="black"/>
              </a:solidFill>
              <a:latin typeface="Times New Roman" pitchFamily="18" charset="0"/>
              <a:cs typeface="Times New Roman" pitchFamily="18" charset="0"/>
            </a:endParaRPr>
          </a:p>
          <a:p>
            <a:pPr marL="285750" lvl="0" indent="-285750" algn="just">
              <a:buFont typeface="Arial" pitchFamily="34" charset="0"/>
              <a:buChar char="•"/>
            </a:pPr>
            <a:r>
              <a:rPr lang="en-US" sz="2400" dirty="0">
                <a:solidFill>
                  <a:prstClr val="black"/>
                </a:solidFill>
                <a:latin typeface="Times New Roman" pitchFamily="18" charset="0"/>
                <a:cs typeface="Times New Roman" pitchFamily="18" charset="0"/>
              </a:rPr>
              <a:t>In same competition Amrita </a:t>
            </a:r>
            <a:r>
              <a:rPr lang="en-US" sz="2400" dirty="0" err="1">
                <a:solidFill>
                  <a:prstClr val="black"/>
                </a:solidFill>
                <a:latin typeface="Times New Roman" pitchFamily="18" charset="0"/>
                <a:cs typeface="Times New Roman" pitchFamily="18" charset="0"/>
              </a:rPr>
              <a:t>Yadav</a:t>
            </a:r>
            <a:r>
              <a:rPr lang="en-US" sz="2400" dirty="0">
                <a:solidFill>
                  <a:prstClr val="black"/>
                </a:solidFill>
                <a:latin typeface="Times New Roman" pitchFamily="18" charset="0"/>
                <a:cs typeface="Times New Roman" pitchFamily="18" charset="0"/>
              </a:rPr>
              <a:t> won </a:t>
            </a:r>
            <a:r>
              <a:rPr lang="en-US" sz="2400" b="1" dirty="0">
                <a:solidFill>
                  <a:prstClr val="black"/>
                </a:solidFill>
                <a:latin typeface="Times New Roman" pitchFamily="18" charset="0"/>
                <a:cs typeface="Times New Roman" pitchFamily="18" charset="0"/>
              </a:rPr>
              <a:t>2</a:t>
            </a:r>
            <a:r>
              <a:rPr lang="en-US" sz="2400" b="1" baseline="30000" dirty="0">
                <a:solidFill>
                  <a:prstClr val="black"/>
                </a:solidFill>
                <a:latin typeface="Times New Roman" pitchFamily="18" charset="0"/>
                <a:cs typeface="Times New Roman" pitchFamily="18" charset="0"/>
              </a:rPr>
              <a:t>nd</a:t>
            </a:r>
            <a:r>
              <a:rPr lang="en-US" sz="2400" b="1" dirty="0">
                <a:solidFill>
                  <a:prstClr val="black"/>
                </a:solidFill>
                <a:latin typeface="Times New Roman" pitchFamily="18" charset="0"/>
                <a:cs typeface="Times New Roman" pitchFamily="18" charset="0"/>
              </a:rPr>
              <a:t> prize </a:t>
            </a:r>
            <a:r>
              <a:rPr lang="en-US" sz="2400" dirty="0">
                <a:solidFill>
                  <a:prstClr val="black"/>
                </a:solidFill>
                <a:latin typeface="Times New Roman" pitchFamily="18" charset="0"/>
                <a:cs typeface="Times New Roman" pitchFamily="18" charset="0"/>
              </a:rPr>
              <a:t>in </a:t>
            </a:r>
            <a:r>
              <a:rPr lang="en-US" sz="2400" b="1" dirty="0">
                <a:solidFill>
                  <a:prstClr val="black"/>
                </a:solidFill>
                <a:latin typeface="Times New Roman" pitchFamily="18" charset="0"/>
                <a:cs typeface="Times New Roman" pitchFamily="18" charset="0"/>
              </a:rPr>
              <a:t>Inter college Folk singing </a:t>
            </a:r>
            <a:r>
              <a:rPr lang="en-US" sz="2400" dirty="0">
                <a:solidFill>
                  <a:prstClr val="black"/>
                </a:solidFill>
                <a:latin typeface="Times New Roman" pitchFamily="18" charset="0"/>
                <a:cs typeface="Times New Roman" pitchFamily="18" charset="0"/>
              </a:rPr>
              <a:t>held at </a:t>
            </a:r>
            <a:r>
              <a:rPr lang="en-US" sz="2400" dirty="0" err="1">
                <a:solidFill>
                  <a:prstClr val="black"/>
                </a:solidFill>
                <a:latin typeface="Times New Roman" pitchFamily="18" charset="0"/>
                <a:cs typeface="Times New Roman" pitchFamily="18" charset="0"/>
              </a:rPr>
              <a:t>Bharati</a:t>
            </a:r>
            <a:r>
              <a:rPr lang="en-US" sz="2400" dirty="0">
                <a:solidFill>
                  <a:prstClr val="black"/>
                </a:solidFill>
                <a:latin typeface="Times New Roman" pitchFamily="18" charset="0"/>
                <a:cs typeface="Times New Roman" pitchFamily="18" charset="0"/>
              </a:rPr>
              <a:t> college on dated : 20 March 2025</a:t>
            </a:r>
          </a:p>
        </p:txBody>
      </p:sp>
    </p:spTree>
    <p:extLst>
      <p:ext uri="{BB962C8B-B14F-4D97-AF65-F5344CB8AC3E}">
        <p14:creationId xmlns:p14="http://schemas.microsoft.com/office/powerpoint/2010/main" val="40027670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599" y="782685"/>
            <a:ext cx="10820401" cy="4431983"/>
          </a:xfrm>
          <a:prstGeom prst="rect">
            <a:avLst/>
          </a:prstGeom>
          <a:noFill/>
        </p:spPr>
        <p:txBody>
          <a:bodyPr wrap="square" rtlCol="0">
            <a:spAutoFit/>
          </a:bodyPr>
          <a:lstStyle/>
          <a:p>
            <a:pPr marL="285750" indent="-285750" algn="just">
              <a:buFont typeface="Arial" pitchFamily="34" charset="0"/>
              <a:buChar char="•"/>
            </a:pPr>
            <a:r>
              <a:rPr lang="en-US" sz="2400" dirty="0">
                <a:latin typeface="Times New Roman" pitchFamily="18" charset="0"/>
                <a:cs typeface="Times New Roman" pitchFamily="18" charset="0"/>
              </a:rPr>
              <a:t>Again, Amrita Yadav won </a:t>
            </a:r>
            <a:r>
              <a:rPr lang="en-US" sz="2400" b="1" dirty="0">
                <a:latin typeface="Times New Roman" pitchFamily="18" charset="0"/>
                <a:cs typeface="Times New Roman" pitchFamily="18" charset="0"/>
              </a:rPr>
              <a:t>3</a:t>
            </a:r>
            <a:r>
              <a:rPr lang="en-US" sz="2400" b="1" baseline="30000" dirty="0">
                <a:latin typeface="Times New Roman" pitchFamily="18" charset="0"/>
                <a:cs typeface="Times New Roman" pitchFamily="18" charset="0"/>
              </a:rPr>
              <a:t>rd</a:t>
            </a:r>
            <a:r>
              <a:rPr lang="en-US" sz="2400" b="1" dirty="0">
                <a:latin typeface="Times New Roman" pitchFamily="18" charset="0"/>
                <a:cs typeface="Times New Roman" pitchFamily="18" charset="0"/>
              </a:rPr>
              <a:t> prize </a:t>
            </a:r>
            <a:r>
              <a:rPr lang="en-US" sz="2400" dirty="0">
                <a:latin typeface="Times New Roman" pitchFamily="18" charset="0"/>
                <a:cs typeface="Times New Roman" pitchFamily="18" charset="0"/>
              </a:rPr>
              <a:t>in </a:t>
            </a:r>
            <a:r>
              <a:rPr lang="en-US" sz="2400" b="1" dirty="0">
                <a:latin typeface="Times New Roman" pitchFamily="18" charset="0"/>
                <a:cs typeface="Times New Roman" pitchFamily="18" charset="0"/>
              </a:rPr>
              <a:t>Inter college Rangoli </a:t>
            </a:r>
            <a:r>
              <a:rPr lang="en-US" sz="2400" dirty="0">
                <a:latin typeface="Times New Roman" pitchFamily="18" charset="0"/>
                <a:cs typeface="Times New Roman" pitchFamily="18" charset="0"/>
              </a:rPr>
              <a:t>competition held at Delhi Institute of Advance Studies on dated : 22 March 2025</a:t>
            </a:r>
          </a:p>
          <a:p>
            <a:pPr marL="285750" indent="-285750" algn="just">
              <a:buFont typeface="Arial" pitchFamily="34" charset="0"/>
              <a:buChar char="•"/>
            </a:pPr>
            <a:endParaRPr lang="en-US" sz="2400" dirty="0">
              <a:latin typeface="Times New Roman" pitchFamily="18" charset="0"/>
              <a:cs typeface="Times New Roman" pitchFamily="18" charset="0"/>
            </a:endParaRPr>
          </a:p>
          <a:p>
            <a:pPr marL="285750" indent="-285750" algn="just">
              <a:buFont typeface="Arial" pitchFamily="34" charset="0"/>
              <a:buChar char="•"/>
            </a:pPr>
            <a:r>
              <a:rPr lang="en-US" sz="2400" dirty="0" err="1">
                <a:latin typeface="Times New Roman" pitchFamily="18" charset="0"/>
                <a:cs typeface="Times New Roman" pitchFamily="18" charset="0"/>
              </a:rPr>
              <a:t>Simran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Kaur</a:t>
            </a:r>
            <a:r>
              <a:rPr lang="en-US" sz="2400" dirty="0">
                <a:latin typeface="Times New Roman" pitchFamily="18" charset="0"/>
                <a:cs typeface="Times New Roman" pitchFamily="18" charset="0"/>
              </a:rPr>
              <a:t> won </a:t>
            </a:r>
            <a:r>
              <a:rPr lang="en-US" sz="2400" b="1" dirty="0">
                <a:latin typeface="Times New Roman" pitchFamily="18" charset="0"/>
                <a:cs typeface="Times New Roman" pitchFamily="18" charset="0"/>
              </a:rPr>
              <a:t>3</a:t>
            </a:r>
            <a:r>
              <a:rPr lang="en-US" sz="2400" b="1" baseline="30000" dirty="0">
                <a:latin typeface="Times New Roman" pitchFamily="18" charset="0"/>
                <a:cs typeface="Times New Roman" pitchFamily="18" charset="0"/>
              </a:rPr>
              <a:t>rd</a:t>
            </a:r>
            <a:r>
              <a:rPr lang="en-US" sz="2400" b="1" dirty="0">
                <a:latin typeface="Times New Roman" pitchFamily="18" charset="0"/>
                <a:cs typeface="Times New Roman" pitchFamily="18" charset="0"/>
              </a:rPr>
              <a:t> position </a:t>
            </a:r>
            <a:r>
              <a:rPr lang="en-US" sz="2400" dirty="0">
                <a:latin typeface="Times New Roman" pitchFamily="18" charset="0"/>
                <a:cs typeface="Times New Roman" pitchFamily="18" charset="0"/>
              </a:rPr>
              <a:t>in </a:t>
            </a:r>
            <a:r>
              <a:rPr lang="en-US" sz="2400" b="1" dirty="0">
                <a:latin typeface="Times New Roman" pitchFamily="18" charset="0"/>
                <a:cs typeface="Times New Roman" pitchFamily="18" charset="0"/>
              </a:rPr>
              <a:t>Inter college Folk Dance </a:t>
            </a:r>
            <a:r>
              <a:rPr lang="en-US" sz="2400" dirty="0">
                <a:latin typeface="Times New Roman" pitchFamily="18" charset="0"/>
                <a:cs typeface="Times New Roman" pitchFamily="18" charset="0"/>
              </a:rPr>
              <a:t>competition held at </a:t>
            </a:r>
            <a:r>
              <a:rPr lang="en-US" sz="2400" dirty="0" err="1">
                <a:latin typeface="Times New Roman" pitchFamily="18" charset="0"/>
                <a:cs typeface="Times New Roman" pitchFamily="18" charset="0"/>
              </a:rPr>
              <a:t>Maitreyi</a:t>
            </a:r>
            <a:r>
              <a:rPr lang="en-US" sz="2400" dirty="0">
                <a:latin typeface="Times New Roman" pitchFamily="18" charset="0"/>
                <a:cs typeface="Times New Roman" pitchFamily="18" charset="0"/>
              </a:rPr>
              <a:t> college, University of Delhi on dated : 26 March 2025</a:t>
            </a:r>
          </a:p>
          <a:p>
            <a:pPr marL="285750" indent="-285750" algn="just">
              <a:buFont typeface="Arial" pitchFamily="34" charset="0"/>
              <a:buChar char="•"/>
            </a:pPr>
            <a:endParaRPr lang="en-US" sz="2400" dirty="0">
              <a:latin typeface="Times New Roman" pitchFamily="18" charset="0"/>
              <a:cs typeface="Times New Roman" pitchFamily="18" charset="0"/>
            </a:endParaRPr>
          </a:p>
          <a:p>
            <a:pPr marL="285750" indent="-285750" algn="just">
              <a:buFont typeface="Arial" pitchFamily="34" charset="0"/>
              <a:buChar char="•"/>
            </a:pPr>
            <a:r>
              <a:rPr lang="en-US" sz="2400" dirty="0">
                <a:latin typeface="Times New Roman" pitchFamily="18" charset="0"/>
                <a:cs typeface="Times New Roman" pitchFamily="18" charset="0"/>
              </a:rPr>
              <a:t>Amrita </a:t>
            </a:r>
            <a:r>
              <a:rPr lang="en-US" sz="2400" dirty="0" err="1">
                <a:latin typeface="Times New Roman" pitchFamily="18" charset="0"/>
                <a:cs typeface="Times New Roman" pitchFamily="18" charset="0"/>
              </a:rPr>
              <a:t>Yadav</a:t>
            </a:r>
            <a:r>
              <a:rPr lang="en-US" sz="2400" dirty="0">
                <a:latin typeface="Times New Roman" pitchFamily="18" charset="0"/>
                <a:cs typeface="Times New Roman" pitchFamily="18" charset="0"/>
              </a:rPr>
              <a:t> win </a:t>
            </a:r>
            <a:r>
              <a:rPr lang="en-US" sz="2400" b="1" dirty="0">
                <a:latin typeface="Times New Roman" pitchFamily="18" charset="0"/>
                <a:cs typeface="Times New Roman" pitchFamily="18" charset="0"/>
              </a:rPr>
              <a:t>3</a:t>
            </a:r>
            <a:r>
              <a:rPr lang="en-US" sz="2400" b="1" baseline="30000" dirty="0">
                <a:latin typeface="Times New Roman" pitchFamily="18" charset="0"/>
                <a:cs typeface="Times New Roman" pitchFamily="18" charset="0"/>
              </a:rPr>
              <a:t>rd</a:t>
            </a:r>
            <a:r>
              <a:rPr lang="en-US" sz="2400" b="1" dirty="0">
                <a:latin typeface="Times New Roman" pitchFamily="18" charset="0"/>
                <a:cs typeface="Times New Roman" pitchFamily="18" charset="0"/>
              </a:rPr>
              <a:t> position </a:t>
            </a:r>
            <a:r>
              <a:rPr lang="en-US" sz="2400" dirty="0">
                <a:latin typeface="Times New Roman" pitchFamily="18" charset="0"/>
                <a:cs typeface="Times New Roman" pitchFamily="18" charset="0"/>
              </a:rPr>
              <a:t>in </a:t>
            </a:r>
            <a:r>
              <a:rPr lang="en-US" sz="2400" b="1" dirty="0">
                <a:latin typeface="Times New Roman" pitchFamily="18" charset="0"/>
                <a:cs typeface="Times New Roman" pitchFamily="18" charset="0"/>
              </a:rPr>
              <a:t>Inter college </a:t>
            </a:r>
            <a:r>
              <a:rPr lang="en-US" sz="2400" b="1" dirty="0" err="1">
                <a:latin typeface="Times New Roman" pitchFamily="18" charset="0"/>
                <a:cs typeface="Times New Roman" pitchFamily="18" charset="0"/>
              </a:rPr>
              <a:t>Rangoli</a:t>
            </a:r>
            <a:r>
              <a:rPr lang="en-US" sz="2400" b="1" dirty="0">
                <a:latin typeface="Times New Roman" pitchFamily="18" charset="0"/>
                <a:cs typeface="Times New Roman" pitchFamily="18" charset="0"/>
              </a:rPr>
              <a:t> </a:t>
            </a:r>
            <a:r>
              <a:rPr lang="en-US" sz="2400" dirty="0">
                <a:latin typeface="Times New Roman" pitchFamily="18" charset="0"/>
                <a:cs typeface="Times New Roman" pitchFamily="18" charset="0"/>
              </a:rPr>
              <a:t>competition held at </a:t>
            </a:r>
            <a:r>
              <a:rPr lang="en-US" sz="2400" dirty="0" err="1">
                <a:latin typeface="Times New Roman" pitchFamily="18" charset="0"/>
                <a:cs typeface="Times New Roman" pitchFamily="18" charset="0"/>
              </a:rPr>
              <a:t>Shri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Arvind</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Mahavidyalaya</a:t>
            </a:r>
            <a:r>
              <a:rPr lang="en-US" sz="2400" dirty="0">
                <a:latin typeface="Times New Roman" pitchFamily="18" charset="0"/>
                <a:cs typeface="Times New Roman" pitchFamily="18" charset="0"/>
              </a:rPr>
              <a:t>, University of Delhi on dated : 01 April 2025</a:t>
            </a:r>
          </a:p>
          <a:p>
            <a:pPr marL="285750" indent="-285750" algn="just">
              <a:buFont typeface="Arial" pitchFamily="34" charset="0"/>
              <a:buChar char="•"/>
            </a:pPr>
            <a:endParaRPr lang="en-US" sz="2400" dirty="0">
              <a:latin typeface="Times New Roman" pitchFamily="18" charset="0"/>
              <a:cs typeface="Times New Roman" pitchFamily="18" charset="0"/>
            </a:endParaRPr>
          </a:p>
          <a:p>
            <a:pPr marL="285750" indent="-285750" algn="just">
              <a:buFont typeface="Arial" pitchFamily="34" charset="0"/>
              <a:buChar char="•"/>
            </a:pPr>
            <a:r>
              <a:rPr lang="en-US" sz="2400" dirty="0" err="1">
                <a:latin typeface="Times New Roman" pitchFamily="18" charset="0"/>
                <a:cs typeface="Times New Roman" pitchFamily="18" charset="0"/>
              </a:rPr>
              <a:t>Simran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Kaur</a:t>
            </a:r>
            <a:r>
              <a:rPr lang="en-US" sz="2400" dirty="0">
                <a:latin typeface="Times New Roman" pitchFamily="18" charset="0"/>
                <a:cs typeface="Times New Roman" pitchFamily="18" charset="0"/>
              </a:rPr>
              <a:t> won </a:t>
            </a:r>
            <a:r>
              <a:rPr lang="en-US" sz="2400" b="1" dirty="0">
                <a:latin typeface="Times New Roman" pitchFamily="18" charset="0"/>
                <a:cs typeface="Times New Roman" pitchFamily="18" charset="0"/>
              </a:rPr>
              <a:t>3</a:t>
            </a:r>
            <a:r>
              <a:rPr lang="en-US" sz="2400" b="1" baseline="30000" dirty="0">
                <a:latin typeface="Times New Roman" pitchFamily="18" charset="0"/>
                <a:cs typeface="Times New Roman" pitchFamily="18" charset="0"/>
              </a:rPr>
              <a:t>rd</a:t>
            </a:r>
            <a:r>
              <a:rPr lang="en-US" sz="2400" b="1" dirty="0">
                <a:latin typeface="Times New Roman" pitchFamily="18" charset="0"/>
                <a:cs typeface="Times New Roman" pitchFamily="18" charset="0"/>
              </a:rPr>
              <a:t> prize </a:t>
            </a:r>
            <a:r>
              <a:rPr lang="en-US" sz="2400" dirty="0">
                <a:latin typeface="Times New Roman" pitchFamily="18" charset="0"/>
                <a:cs typeface="Times New Roman" pitchFamily="18" charset="0"/>
              </a:rPr>
              <a:t>in </a:t>
            </a:r>
            <a:r>
              <a:rPr lang="en-US" sz="2400" b="1" dirty="0">
                <a:latin typeface="Times New Roman" pitchFamily="18" charset="0"/>
                <a:cs typeface="Times New Roman" pitchFamily="18" charset="0"/>
              </a:rPr>
              <a:t>Inter college Folk Dance </a:t>
            </a:r>
            <a:r>
              <a:rPr lang="en-US" sz="2400" dirty="0">
                <a:latin typeface="Times New Roman" pitchFamily="18" charset="0"/>
                <a:cs typeface="Times New Roman" pitchFamily="18" charset="0"/>
              </a:rPr>
              <a:t>competition held at S.G.T.B </a:t>
            </a:r>
            <a:r>
              <a:rPr lang="en-US" sz="2400" dirty="0" err="1">
                <a:latin typeface="Times New Roman" pitchFamily="18" charset="0"/>
                <a:cs typeface="Times New Roman" pitchFamily="18" charset="0"/>
              </a:rPr>
              <a:t>Khalsa</a:t>
            </a:r>
            <a:r>
              <a:rPr lang="en-US" sz="2400" dirty="0">
                <a:latin typeface="Times New Roman" pitchFamily="18" charset="0"/>
                <a:cs typeface="Times New Roman" pitchFamily="18" charset="0"/>
              </a:rPr>
              <a:t> college, University of Delhi on dated : 05 April 2025</a:t>
            </a:r>
          </a:p>
          <a:p>
            <a:pPr marL="285750" indent="-285750" algn="just">
              <a:buFont typeface="Arial" pitchFamily="34" charset="0"/>
              <a:buChar char="•"/>
            </a:pPr>
            <a:endParaRPr lang="en-US" dirty="0"/>
          </a:p>
        </p:txBody>
      </p:sp>
      <p:sp>
        <p:nvSpPr>
          <p:cNvPr id="3" name="Rectangle 2"/>
          <p:cNvSpPr/>
          <p:nvPr/>
        </p:nvSpPr>
        <p:spPr>
          <a:xfrm>
            <a:off x="610736" y="5105400"/>
            <a:ext cx="10971664" cy="1200329"/>
          </a:xfrm>
          <a:prstGeom prst="rect">
            <a:avLst/>
          </a:prstGeom>
        </p:spPr>
        <p:txBody>
          <a:bodyPr wrap="square">
            <a:spAutoFit/>
          </a:bodyPr>
          <a:lstStyle/>
          <a:p>
            <a:pPr marL="342900" lvl="0" indent="-342900">
              <a:buFont typeface="Arial" pitchFamily="34" charset="0"/>
              <a:buChar char="•"/>
            </a:pPr>
            <a:r>
              <a:rPr lang="en-US" sz="2400" dirty="0" err="1">
                <a:solidFill>
                  <a:prstClr val="black"/>
                </a:solidFill>
                <a:latin typeface="Times New Roman" pitchFamily="18" charset="0"/>
                <a:cs typeface="Times New Roman" pitchFamily="18" charset="0"/>
              </a:rPr>
              <a:t>Harpreet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Kaur</a:t>
            </a:r>
            <a:r>
              <a:rPr lang="en-US" sz="2400" dirty="0">
                <a:solidFill>
                  <a:prstClr val="black"/>
                </a:solidFill>
                <a:latin typeface="Times New Roman" pitchFamily="18" charset="0"/>
                <a:cs typeface="Times New Roman" pitchFamily="18" charset="0"/>
              </a:rPr>
              <a:t> won </a:t>
            </a:r>
            <a:r>
              <a:rPr lang="en-US" sz="2400" b="1" dirty="0">
                <a:solidFill>
                  <a:prstClr val="black"/>
                </a:solidFill>
                <a:latin typeface="Times New Roman" pitchFamily="18" charset="0"/>
                <a:cs typeface="Times New Roman" pitchFamily="18" charset="0"/>
              </a:rPr>
              <a:t>1</a:t>
            </a:r>
            <a:r>
              <a:rPr lang="en-US" sz="2400" b="1" baseline="30000" dirty="0">
                <a:solidFill>
                  <a:prstClr val="black"/>
                </a:solidFill>
                <a:latin typeface="Times New Roman" pitchFamily="18" charset="0"/>
                <a:cs typeface="Times New Roman" pitchFamily="18" charset="0"/>
              </a:rPr>
              <a:t>st</a:t>
            </a:r>
            <a:r>
              <a:rPr lang="en-US" sz="2400" b="1" dirty="0">
                <a:solidFill>
                  <a:prstClr val="black"/>
                </a:solidFill>
                <a:latin typeface="Times New Roman" pitchFamily="18" charset="0"/>
                <a:cs typeface="Times New Roman" pitchFamily="18" charset="0"/>
              </a:rPr>
              <a:t> prize </a:t>
            </a:r>
            <a:r>
              <a:rPr lang="en-US" sz="2400" dirty="0">
                <a:solidFill>
                  <a:prstClr val="black"/>
                </a:solidFill>
                <a:latin typeface="Times New Roman" pitchFamily="18" charset="0"/>
                <a:cs typeface="Times New Roman" pitchFamily="18" charset="0"/>
              </a:rPr>
              <a:t>in </a:t>
            </a:r>
            <a:r>
              <a:rPr lang="en-US" sz="2400" b="1" dirty="0">
                <a:solidFill>
                  <a:prstClr val="black"/>
                </a:solidFill>
                <a:latin typeface="Times New Roman" pitchFamily="18" charset="0"/>
                <a:cs typeface="Times New Roman" pitchFamily="18" charset="0"/>
              </a:rPr>
              <a:t>Inter college Cultural Ramp Walk </a:t>
            </a:r>
            <a:r>
              <a:rPr lang="en-US" sz="2400" dirty="0">
                <a:solidFill>
                  <a:prstClr val="black"/>
                </a:solidFill>
                <a:latin typeface="Times New Roman" pitchFamily="18" charset="0"/>
                <a:cs typeface="Times New Roman" pitchFamily="18" charset="0"/>
              </a:rPr>
              <a:t>competition organized by Youth United for Vision and Action, </a:t>
            </a:r>
            <a:r>
              <a:rPr lang="en-US" sz="2400" dirty="0" err="1">
                <a:solidFill>
                  <a:prstClr val="black"/>
                </a:solidFill>
                <a:latin typeface="Times New Roman" pitchFamily="18" charset="0"/>
                <a:cs typeface="Times New Roman" pitchFamily="18" charset="0"/>
              </a:rPr>
              <a:t>Bharati</a:t>
            </a:r>
            <a:r>
              <a:rPr lang="en-US" sz="2400" dirty="0">
                <a:solidFill>
                  <a:prstClr val="black"/>
                </a:solidFill>
                <a:latin typeface="Times New Roman" pitchFamily="18" charset="0"/>
                <a:cs typeface="Times New Roman" pitchFamily="18" charset="0"/>
              </a:rPr>
              <a:t> college on dated : 21</a:t>
            </a:r>
            <a:r>
              <a:rPr lang="en-US" sz="2400" baseline="30000" dirty="0">
                <a:solidFill>
                  <a:prstClr val="black"/>
                </a:solidFill>
                <a:latin typeface="Times New Roman" pitchFamily="18" charset="0"/>
                <a:cs typeface="Times New Roman" pitchFamily="18" charset="0"/>
              </a:rPr>
              <a:t>April</a:t>
            </a:r>
            <a:r>
              <a:rPr lang="en-US" sz="2400" dirty="0">
                <a:solidFill>
                  <a:prstClr val="black"/>
                </a:solidFill>
                <a:latin typeface="Times New Roman" pitchFamily="18" charset="0"/>
                <a:cs typeface="Times New Roman" pitchFamily="18" charset="0"/>
              </a:rPr>
              <a:t> 2025</a:t>
            </a:r>
          </a:p>
        </p:txBody>
      </p:sp>
    </p:spTree>
    <p:extLst>
      <p:ext uri="{BB962C8B-B14F-4D97-AF65-F5344CB8AC3E}">
        <p14:creationId xmlns:p14="http://schemas.microsoft.com/office/powerpoint/2010/main" val="789644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0"/>
            <a:ext cx="10668000" cy="2677656"/>
          </a:xfrm>
          <a:prstGeom prst="rect">
            <a:avLst/>
          </a:prstGeom>
          <a:noFill/>
        </p:spPr>
        <p:txBody>
          <a:bodyPr wrap="square" rtlCol="0">
            <a:spAutoFit/>
          </a:bodyPr>
          <a:lstStyle/>
          <a:p>
            <a:pPr marL="342900" indent="-342900">
              <a:buFont typeface="Arial" pitchFamily="34" charset="0"/>
              <a:buChar char="•"/>
            </a:pPr>
            <a:r>
              <a:rPr lang="en-US" sz="2400" dirty="0">
                <a:latin typeface="Times New Roman" pitchFamily="18" charset="0"/>
                <a:cs typeface="Times New Roman" pitchFamily="18" charset="0"/>
              </a:rPr>
              <a:t>In same event </a:t>
            </a:r>
            <a:r>
              <a:rPr lang="en-US" sz="2400" dirty="0" err="1">
                <a:latin typeface="Times New Roman" pitchFamily="18" charset="0"/>
                <a:cs typeface="Times New Roman" pitchFamily="18" charset="0"/>
              </a:rPr>
              <a:t>Simran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Kaur</a:t>
            </a:r>
            <a:r>
              <a:rPr lang="en-US" sz="2400" dirty="0">
                <a:latin typeface="Times New Roman" pitchFamily="18" charset="0"/>
                <a:cs typeface="Times New Roman" pitchFamily="18" charset="0"/>
              </a:rPr>
              <a:t> win </a:t>
            </a:r>
            <a:r>
              <a:rPr lang="en-US" sz="2400" b="1" dirty="0">
                <a:latin typeface="Times New Roman" pitchFamily="18" charset="0"/>
                <a:cs typeface="Times New Roman" pitchFamily="18" charset="0"/>
              </a:rPr>
              <a:t>3</a:t>
            </a:r>
            <a:r>
              <a:rPr lang="en-US" sz="2400" b="1" baseline="30000" dirty="0">
                <a:latin typeface="Times New Roman" pitchFamily="18" charset="0"/>
                <a:cs typeface="Times New Roman" pitchFamily="18" charset="0"/>
              </a:rPr>
              <a:t>rd</a:t>
            </a:r>
            <a:r>
              <a:rPr lang="en-US" sz="2400" b="1" dirty="0">
                <a:latin typeface="Times New Roman" pitchFamily="18" charset="0"/>
                <a:cs typeface="Times New Roman" pitchFamily="18" charset="0"/>
              </a:rPr>
              <a:t> prize </a:t>
            </a:r>
            <a:r>
              <a:rPr lang="en-US" sz="2400" dirty="0">
                <a:latin typeface="Times New Roman" pitchFamily="18" charset="0"/>
                <a:cs typeface="Times New Roman" pitchFamily="18" charset="0"/>
              </a:rPr>
              <a:t>in </a:t>
            </a:r>
            <a:r>
              <a:rPr lang="en-US" sz="2400" b="1" dirty="0">
                <a:latin typeface="Times New Roman" pitchFamily="18" charset="0"/>
                <a:cs typeface="Times New Roman" pitchFamily="18" charset="0"/>
              </a:rPr>
              <a:t>Inter college Folk Dance </a:t>
            </a:r>
            <a:r>
              <a:rPr lang="en-US" sz="2400" dirty="0">
                <a:latin typeface="Times New Roman" pitchFamily="18" charset="0"/>
                <a:cs typeface="Times New Roman" pitchFamily="18" charset="0"/>
              </a:rPr>
              <a:t>competition on dated : 21 April 2025</a:t>
            </a:r>
          </a:p>
          <a:p>
            <a:r>
              <a:rPr lang="en-US" sz="2400" dirty="0">
                <a:latin typeface="Times New Roman" pitchFamily="18" charset="0"/>
                <a:cs typeface="Times New Roman" pitchFamily="18" charset="0"/>
              </a:rPr>
              <a:t>	</a:t>
            </a:r>
          </a:p>
          <a:p>
            <a:r>
              <a:rPr lang="en-US" sz="2400" dirty="0">
                <a:latin typeface="Times New Roman" pitchFamily="18" charset="0"/>
                <a:cs typeface="Times New Roman" pitchFamily="18" charset="0"/>
              </a:rPr>
              <a:t>	Total :- 1</a:t>
            </a:r>
            <a:r>
              <a:rPr lang="en-US" sz="2400" baseline="30000" dirty="0">
                <a:latin typeface="Times New Roman" pitchFamily="18" charset="0"/>
                <a:cs typeface="Times New Roman" pitchFamily="18" charset="0"/>
              </a:rPr>
              <a:t>st</a:t>
            </a:r>
            <a:r>
              <a:rPr lang="en-US" sz="2400" dirty="0">
                <a:latin typeface="Times New Roman" pitchFamily="18" charset="0"/>
                <a:cs typeface="Times New Roman" pitchFamily="18" charset="0"/>
              </a:rPr>
              <a:t> Prize - 04</a:t>
            </a:r>
          </a:p>
          <a:p>
            <a:r>
              <a:rPr lang="en-US" sz="2400" dirty="0">
                <a:latin typeface="Times New Roman" pitchFamily="18" charset="0"/>
                <a:cs typeface="Times New Roman" pitchFamily="18" charset="0"/>
              </a:rPr>
              <a:t>			2</a:t>
            </a:r>
            <a:r>
              <a:rPr lang="en-US" sz="2400" baseline="30000" dirty="0">
                <a:latin typeface="Times New Roman" pitchFamily="18" charset="0"/>
                <a:cs typeface="Times New Roman" pitchFamily="18" charset="0"/>
              </a:rPr>
              <a:t>nd</a:t>
            </a:r>
            <a:r>
              <a:rPr lang="en-US" sz="2400" dirty="0">
                <a:latin typeface="Times New Roman" pitchFamily="18" charset="0"/>
                <a:cs typeface="Times New Roman" pitchFamily="18" charset="0"/>
              </a:rPr>
              <a:t> Prize – 03</a:t>
            </a:r>
          </a:p>
          <a:p>
            <a:r>
              <a:rPr lang="en-US" sz="2400" dirty="0">
                <a:latin typeface="Times New Roman" pitchFamily="18" charset="0"/>
                <a:cs typeface="Times New Roman" pitchFamily="18" charset="0"/>
              </a:rPr>
              <a:t>			3</a:t>
            </a:r>
            <a:r>
              <a:rPr lang="en-US" sz="2400" baseline="30000" dirty="0">
                <a:latin typeface="Times New Roman" pitchFamily="18" charset="0"/>
                <a:cs typeface="Times New Roman" pitchFamily="18" charset="0"/>
              </a:rPr>
              <a:t>rd</a:t>
            </a:r>
            <a:r>
              <a:rPr lang="en-US" sz="2400" dirty="0">
                <a:latin typeface="Times New Roman" pitchFamily="18" charset="0"/>
                <a:cs typeface="Times New Roman" pitchFamily="18" charset="0"/>
              </a:rPr>
              <a:t> Prize - 08</a:t>
            </a:r>
          </a:p>
          <a:p>
            <a:r>
              <a:rPr lang="en-US" sz="2400" dirty="0">
                <a:latin typeface="Times New Roman" pitchFamily="18" charset="0"/>
                <a:cs typeface="Times New Roman" pitchFamily="18" charset="0"/>
              </a:rPr>
              <a:t> </a:t>
            </a:r>
          </a:p>
        </p:txBody>
      </p:sp>
      <p:pic>
        <p:nvPicPr>
          <p:cNvPr id="3076" name="Picture 4" descr="C:\Users\Shallu\Downloads\IMG-20250221-WA00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971800"/>
            <a:ext cx="5562601" cy="32766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Shallu\Downloads\IMG-20250130-WA0100.jpg"/>
          <p:cNvPicPr>
            <a:picLocks noChangeAspect="1" noChangeArrowheads="1"/>
          </p:cNvPicPr>
          <p:nvPr/>
        </p:nvPicPr>
        <p:blipFill rotWithShape="1">
          <a:blip r:embed="rId3">
            <a:extLst>
              <a:ext uri="{28A0092B-C50C-407E-A947-70E740481C1C}">
                <a14:useLocalDpi xmlns:a14="http://schemas.microsoft.com/office/drawing/2010/main" val="0"/>
              </a:ext>
            </a:extLst>
          </a:blip>
          <a:srcRect t="41860" r="6756"/>
          <a:stretch/>
        </p:blipFill>
        <p:spPr bwMode="auto">
          <a:xfrm>
            <a:off x="6477000" y="2971800"/>
            <a:ext cx="5105401"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163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hallu\Downloads\IMG-20250405-WA0024.jpg"/>
          <p:cNvPicPr>
            <a:picLocks noChangeAspect="1" noChangeArrowheads="1"/>
          </p:cNvPicPr>
          <p:nvPr/>
        </p:nvPicPr>
        <p:blipFill rotWithShape="1">
          <a:blip r:embed="rId2">
            <a:extLst>
              <a:ext uri="{28A0092B-C50C-407E-A947-70E740481C1C}">
                <a14:useLocalDpi xmlns:a14="http://schemas.microsoft.com/office/drawing/2010/main" val="0"/>
              </a:ext>
            </a:extLst>
          </a:blip>
          <a:srcRect l="15190" t="42667"/>
          <a:stretch/>
        </p:blipFill>
        <p:spPr bwMode="auto">
          <a:xfrm>
            <a:off x="611038" y="609600"/>
            <a:ext cx="5484962" cy="56388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Shallu\Downloads\IMG-20250220-WA007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609600"/>
            <a:ext cx="51054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080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hallu\Downloads\IMG-20250308-WA0035.jpg"/>
          <p:cNvPicPr>
            <a:picLocks noChangeAspect="1" noChangeArrowheads="1"/>
          </p:cNvPicPr>
          <p:nvPr/>
        </p:nvPicPr>
        <p:blipFill rotWithShape="1">
          <a:blip r:embed="rId2">
            <a:extLst>
              <a:ext uri="{28A0092B-C50C-407E-A947-70E740481C1C}">
                <a14:useLocalDpi xmlns:a14="http://schemas.microsoft.com/office/drawing/2010/main" val="0"/>
              </a:ext>
            </a:extLst>
          </a:blip>
          <a:srcRect l="15278" b="25676"/>
          <a:stretch/>
        </p:blipFill>
        <p:spPr bwMode="auto">
          <a:xfrm>
            <a:off x="609600" y="623976"/>
            <a:ext cx="5334000" cy="5624422"/>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Shallu\Downloads\IMG-20250326-WA0018.jpg"/>
          <p:cNvPicPr>
            <a:picLocks noChangeAspect="1" noChangeArrowheads="1"/>
          </p:cNvPicPr>
          <p:nvPr/>
        </p:nvPicPr>
        <p:blipFill rotWithShape="1">
          <a:blip r:embed="rId3">
            <a:extLst>
              <a:ext uri="{28A0092B-C50C-407E-A947-70E740481C1C}">
                <a14:useLocalDpi xmlns:a14="http://schemas.microsoft.com/office/drawing/2010/main" val="0"/>
              </a:ext>
            </a:extLst>
          </a:blip>
          <a:srcRect l="2500" t="35135" r="7500"/>
          <a:stretch/>
        </p:blipFill>
        <p:spPr bwMode="auto">
          <a:xfrm>
            <a:off x="6248400" y="623976"/>
            <a:ext cx="5334000" cy="5624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0089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609600"/>
            <a:ext cx="6096000" cy="5016758"/>
          </a:xfrm>
          <a:prstGeom prst="rect">
            <a:avLst/>
          </a:prstGeom>
        </p:spPr>
        <p:txBody>
          <a:bodyPr>
            <a:spAutoFit/>
          </a:bodyPr>
          <a:lstStyle/>
          <a:p>
            <a:pPr lvl="0" algn="just" defTabSz="914400"/>
            <a:r>
              <a:rPr lang="en-US" sz="3200" dirty="0">
                <a:solidFill>
                  <a:prstClr val="black"/>
                </a:solidFill>
                <a:latin typeface="Times New Roman" pitchFamily="18" charset="0"/>
                <a:cs typeface="Times New Roman" pitchFamily="18" charset="0"/>
              </a:rPr>
              <a:t>Department of Punjabi celebrates a Guru Nanak </a:t>
            </a:r>
            <a:r>
              <a:rPr lang="en-US" sz="3200" dirty="0" err="1">
                <a:solidFill>
                  <a:prstClr val="black"/>
                </a:solidFill>
                <a:latin typeface="Times New Roman" pitchFamily="18" charset="0"/>
                <a:cs typeface="Times New Roman" pitchFamily="18" charset="0"/>
              </a:rPr>
              <a:t>Dev</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Ji’s</a:t>
            </a:r>
            <a:r>
              <a:rPr lang="en-US" sz="3200" dirty="0">
                <a:solidFill>
                  <a:prstClr val="black"/>
                </a:solidFill>
                <a:latin typeface="Times New Roman" pitchFamily="18" charset="0"/>
                <a:cs typeface="Times New Roman" pitchFamily="18" charset="0"/>
              </a:rPr>
              <a:t> Birthday with </a:t>
            </a:r>
            <a:r>
              <a:rPr lang="en-US" sz="3200" dirty="0" err="1">
                <a:solidFill>
                  <a:prstClr val="black"/>
                </a:solidFill>
                <a:latin typeface="Times New Roman" pitchFamily="18" charset="0"/>
                <a:cs typeface="Times New Roman" pitchFamily="18" charset="0"/>
              </a:rPr>
              <a:t>Shabad</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Kirtan</a:t>
            </a:r>
            <a:r>
              <a:rPr lang="en-US" sz="3200" dirty="0">
                <a:solidFill>
                  <a:prstClr val="black"/>
                </a:solidFill>
                <a:latin typeface="Times New Roman" pitchFamily="18" charset="0"/>
                <a:cs typeface="Times New Roman" pitchFamily="18" charset="0"/>
              </a:rPr>
              <a:t> by the Students. The purpose of teaching </a:t>
            </a:r>
            <a:r>
              <a:rPr lang="en-US" sz="3200" dirty="0" err="1">
                <a:solidFill>
                  <a:prstClr val="black"/>
                </a:solidFill>
                <a:latin typeface="Times New Roman" pitchFamily="18" charset="0"/>
                <a:cs typeface="Times New Roman" pitchFamily="18" charset="0"/>
              </a:rPr>
              <a:t>Gurbani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Kirtan</a:t>
            </a:r>
            <a:r>
              <a:rPr lang="en-US" sz="3200" dirty="0">
                <a:solidFill>
                  <a:prstClr val="black"/>
                </a:solidFill>
                <a:latin typeface="Times New Roman" pitchFamily="18" charset="0"/>
                <a:cs typeface="Times New Roman" pitchFamily="18" charset="0"/>
              </a:rPr>
              <a:t> to students is to connect them with their spiritual and cultural roots, instill moral values and inspire devotion and discipline through the sacred music and teaching of the Sikh Faith.</a:t>
            </a:r>
          </a:p>
        </p:txBody>
      </p:sp>
      <p:pic>
        <p:nvPicPr>
          <p:cNvPr id="1026" name="Picture 2" descr="C:\Users\Shallu\Downloads\IMG-20241112-WA00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609600"/>
            <a:ext cx="48768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718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17CE619-453B-184A-9681-BE8255673C89}"/>
              </a:ext>
            </a:extLst>
          </p:cNvPr>
          <p:cNvSpPr>
            <a:spLocks noGrp="1"/>
          </p:cNvSpPr>
          <p:nvPr>
            <p:ph type="title" idx="4294967295"/>
          </p:nvPr>
        </p:nvSpPr>
        <p:spPr>
          <a:xfrm>
            <a:off x="1143000" y="982663"/>
            <a:ext cx="8458200" cy="1303337"/>
          </a:xfrm>
        </p:spPr>
        <p:txBody>
          <a:bodyPr>
            <a:normAutofit/>
          </a:bodyPr>
          <a:lstStyle/>
          <a:p>
            <a:r>
              <a:rPr lang="en-US" sz="6000" u="sng" dirty="0">
                <a:latin typeface="Arial Black" panose="020B0604020202020204" pitchFamily="34" charset="0"/>
                <a:cs typeface="Arial Black" panose="020B0604020202020204" pitchFamily="34" charset="0"/>
              </a:rPr>
              <a:t>Courses Offered</a:t>
            </a:r>
          </a:p>
        </p:txBody>
      </p:sp>
      <p:sp>
        <p:nvSpPr>
          <p:cNvPr id="3" name="Content Placeholder 2">
            <a:extLst>
              <a:ext uri="{FF2B5EF4-FFF2-40B4-BE49-F238E27FC236}">
                <a16:creationId xmlns="" xmlns:a16="http://schemas.microsoft.com/office/drawing/2014/main" id="{D1861F34-350A-B14E-A94C-640B1BEE3061}"/>
              </a:ext>
            </a:extLst>
          </p:cNvPr>
          <p:cNvSpPr>
            <a:spLocks noGrp="1"/>
          </p:cNvSpPr>
          <p:nvPr>
            <p:ph idx="4294967295"/>
          </p:nvPr>
        </p:nvSpPr>
        <p:spPr>
          <a:xfrm>
            <a:off x="1143000" y="2209800"/>
            <a:ext cx="9601200" cy="3810000"/>
          </a:xfrm>
        </p:spPr>
        <p:txBody>
          <a:bodyPr>
            <a:normAutofit fontScale="92500" lnSpcReduction="20000"/>
          </a:bodyPr>
          <a:lstStyle/>
          <a:p>
            <a:pPr marL="0" indent="0">
              <a:buNone/>
            </a:pPr>
            <a:r>
              <a:rPr lang="en-US" sz="2800" b="1" dirty="0">
                <a:latin typeface="Abadi" panose="020B0604020104020204" pitchFamily="34" charset="0"/>
              </a:rPr>
              <a:t>The  Department offers the following courses in Punjabi according to C.B.C.S :- </a:t>
            </a:r>
          </a:p>
          <a:p>
            <a:r>
              <a:rPr lang="en-US" sz="2800" b="1" dirty="0">
                <a:solidFill>
                  <a:schemeClr val="accent3"/>
                </a:solidFill>
                <a:latin typeface="Abadi" panose="020B0604020104020204" pitchFamily="34" charset="0"/>
              </a:rPr>
              <a:t>DSC - Punjabi + Music</a:t>
            </a:r>
          </a:p>
          <a:p>
            <a:r>
              <a:rPr lang="en-US" sz="2800" b="1" dirty="0">
                <a:solidFill>
                  <a:schemeClr val="accent3"/>
                </a:solidFill>
                <a:latin typeface="Abadi" panose="020B0604020104020204" pitchFamily="34" charset="0"/>
              </a:rPr>
              <a:t>DSC - Punjabi + History</a:t>
            </a:r>
          </a:p>
          <a:p>
            <a:r>
              <a:rPr lang="en-US" sz="2800" b="1" dirty="0">
                <a:solidFill>
                  <a:schemeClr val="accent3"/>
                </a:solidFill>
                <a:latin typeface="Abadi" panose="020B0604020104020204" pitchFamily="34" charset="0"/>
              </a:rPr>
              <a:t>DSC- Punjabi + Economics</a:t>
            </a:r>
          </a:p>
          <a:p>
            <a:r>
              <a:rPr lang="en-US" sz="2800" b="1" dirty="0">
                <a:solidFill>
                  <a:schemeClr val="accent3"/>
                </a:solidFill>
                <a:latin typeface="Abadi" panose="020B0604020104020204" pitchFamily="34" charset="0"/>
              </a:rPr>
              <a:t>GE – Generic Electives</a:t>
            </a:r>
          </a:p>
          <a:p>
            <a:r>
              <a:rPr lang="en-US" sz="2800" b="1" dirty="0">
                <a:solidFill>
                  <a:schemeClr val="accent3"/>
                </a:solidFill>
                <a:latin typeface="Abadi" panose="020B0604020104020204" pitchFamily="34" charset="0"/>
              </a:rPr>
              <a:t>SEC- Skill Enhancement Course</a:t>
            </a:r>
          </a:p>
          <a:p>
            <a:r>
              <a:rPr lang="en-US" sz="2800" b="1" dirty="0">
                <a:solidFill>
                  <a:schemeClr val="accent3"/>
                </a:solidFill>
                <a:latin typeface="Abadi" panose="020B0604020104020204" pitchFamily="34" charset="0"/>
              </a:rPr>
              <a:t>AEC – Ability Enhancement Course</a:t>
            </a:r>
          </a:p>
          <a:p>
            <a:endParaRPr lang="en-US" sz="2800" b="1" dirty="0">
              <a:solidFill>
                <a:schemeClr val="accent3"/>
              </a:solidFill>
              <a:latin typeface="Abadi" panose="020B0604020104020204" pitchFamily="34" charset="0"/>
            </a:endParaRPr>
          </a:p>
        </p:txBody>
      </p:sp>
    </p:spTree>
    <p:extLst>
      <p:ext uri="{BB962C8B-B14F-4D97-AF65-F5344CB8AC3E}">
        <p14:creationId xmlns:p14="http://schemas.microsoft.com/office/powerpoint/2010/main" val="21437679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hallu\Downloads\IMG-20241116-WA00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57200"/>
            <a:ext cx="11049000"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1895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609600"/>
            <a:ext cx="10972800" cy="1384995"/>
          </a:xfrm>
          <a:prstGeom prst="rect">
            <a:avLst/>
          </a:prstGeom>
        </p:spPr>
        <p:txBody>
          <a:bodyPr wrap="square">
            <a:spAutoFit/>
          </a:bodyPr>
          <a:lstStyle/>
          <a:p>
            <a:pPr lvl="0" algn="just"/>
            <a:r>
              <a:rPr lang="en-US" sz="2800" dirty="0">
                <a:solidFill>
                  <a:prstClr val="black"/>
                </a:solidFill>
              </a:rPr>
              <a:t>Department of Punjabi was organized Group Folk </a:t>
            </a:r>
            <a:r>
              <a:rPr lang="en-US" sz="2800" dirty="0" smtClean="0">
                <a:solidFill>
                  <a:prstClr val="black"/>
                </a:solidFill>
              </a:rPr>
              <a:t>Dance Inter college </a:t>
            </a:r>
            <a:r>
              <a:rPr lang="en-US" sz="2800" dirty="0">
                <a:solidFill>
                  <a:prstClr val="black"/>
                </a:solidFill>
              </a:rPr>
              <a:t>Competition in collaboration with </a:t>
            </a:r>
            <a:r>
              <a:rPr lang="en-US" sz="2800" dirty="0" err="1">
                <a:solidFill>
                  <a:prstClr val="black"/>
                </a:solidFill>
              </a:rPr>
              <a:t>Kudiyaan</a:t>
            </a:r>
            <a:r>
              <a:rPr lang="en-US" sz="2800" dirty="0">
                <a:solidFill>
                  <a:prstClr val="black"/>
                </a:solidFill>
              </a:rPr>
              <a:t> di </a:t>
            </a:r>
            <a:r>
              <a:rPr lang="en-US" sz="2800" dirty="0" err="1">
                <a:solidFill>
                  <a:prstClr val="black"/>
                </a:solidFill>
              </a:rPr>
              <a:t>Phulkari</a:t>
            </a:r>
            <a:r>
              <a:rPr lang="en-US" sz="2800" dirty="0">
                <a:solidFill>
                  <a:prstClr val="black"/>
                </a:solidFill>
              </a:rPr>
              <a:t> Society in </a:t>
            </a:r>
            <a:r>
              <a:rPr lang="en-US" sz="2800" dirty="0" smtClean="0">
                <a:solidFill>
                  <a:prstClr val="black"/>
                </a:solidFill>
              </a:rPr>
              <a:t>ABHIVYAKTI’ 2025.</a:t>
            </a:r>
            <a:endParaRPr lang="en-US" sz="2800" dirty="0">
              <a:solidFill>
                <a:prstClr val="black"/>
              </a:solidFill>
            </a:endParaRPr>
          </a:p>
        </p:txBody>
      </p:sp>
      <p:pic>
        <p:nvPicPr>
          <p:cNvPr id="3075" name="Picture 3" descr="C:\Users\Shallu\Downloads\IMG-20250215-WA01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550" y="1994594"/>
            <a:ext cx="5353050" cy="43300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Shallu\Downloads\IMG-20250506-WA005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994595"/>
            <a:ext cx="5105400" cy="4330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577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1" y="609600"/>
            <a:ext cx="10972800" cy="1569660"/>
          </a:xfrm>
          <a:prstGeom prst="rect">
            <a:avLst/>
          </a:prstGeom>
          <a:noFill/>
        </p:spPr>
        <p:txBody>
          <a:bodyPr wrap="square" rtlCol="0">
            <a:spAutoFit/>
          </a:bodyPr>
          <a:lstStyle/>
          <a:p>
            <a:pPr algn="just"/>
            <a:r>
              <a:rPr lang="en-US" sz="2400" dirty="0">
                <a:latin typeface="Times New Roman" pitchFamily="18" charset="0"/>
                <a:cs typeface="Times New Roman" pitchFamily="18" charset="0"/>
              </a:rPr>
              <a:t>Centre for Independence and Partition Studies, University of Delhi in collaboration with Department of Political Science and Department of Punjabi organized a </a:t>
            </a:r>
            <a:r>
              <a:rPr lang="en-US" sz="2400" b="1" dirty="0">
                <a:latin typeface="Times New Roman" pitchFamily="18" charset="0"/>
                <a:cs typeface="Times New Roman" pitchFamily="18" charset="0"/>
              </a:rPr>
              <a:t>One-Day</a:t>
            </a:r>
            <a:r>
              <a:rPr lang="en-US" sz="2400" dirty="0">
                <a:latin typeface="Times New Roman" pitchFamily="18" charset="0"/>
                <a:cs typeface="Times New Roman" pitchFamily="18" charset="0"/>
              </a:rPr>
              <a:t> </a:t>
            </a:r>
            <a:r>
              <a:rPr lang="en-US" sz="2400" b="1" dirty="0">
                <a:latin typeface="Times New Roman" pitchFamily="18" charset="0"/>
                <a:cs typeface="Times New Roman" pitchFamily="18" charset="0"/>
              </a:rPr>
              <a:t>National Seminar </a:t>
            </a:r>
            <a:r>
              <a:rPr lang="en-US" sz="2400" dirty="0">
                <a:latin typeface="Times New Roman" pitchFamily="18" charset="0"/>
                <a:cs typeface="Times New Roman" pitchFamily="18" charset="0"/>
              </a:rPr>
              <a:t>on Borders and Boundaries: Displacement, Identity and Resettlement.</a:t>
            </a:r>
          </a:p>
        </p:txBody>
      </p:sp>
      <p:pic>
        <p:nvPicPr>
          <p:cNvPr id="5122" name="Picture 2" descr="C:\Users\Shallu\Downloads\IMG-20250415-WA00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1" y="2179260"/>
            <a:ext cx="6019799" cy="406914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Shallu\Downloads\IMG-20250415-WA00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2179259"/>
            <a:ext cx="4800601" cy="4069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2087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12921" y="609600"/>
            <a:ext cx="3809376" cy="769441"/>
          </a:xfrm>
          <a:prstGeom prst="rect">
            <a:avLst/>
          </a:prstGeom>
        </p:spPr>
        <p:txBody>
          <a:bodyPr wrap="none">
            <a:spAutoFit/>
          </a:bodyPr>
          <a:lstStyle/>
          <a:p>
            <a:pPr algn="just"/>
            <a:r>
              <a:rPr lang="en-US" sz="4400" b="1" dirty="0">
                <a:ln w="3175" cmpd="sng">
                  <a:noFill/>
                </a:ln>
                <a:solidFill>
                  <a:prstClr val="black">
                    <a:lumMod val="85000"/>
                    <a:lumOff val="15000"/>
                  </a:prstClr>
                </a:solidFill>
                <a:ea typeface="+mj-ea"/>
                <a:cs typeface="+mj-cs"/>
              </a:rPr>
              <a:t>NEWS PAPER</a:t>
            </a:r>
            <a:endParaRPr lang="en-US" dirty="0"/>
          </a:p>
        </p:txBody>
      </p:sp>
      <p:pic>
        <p:nvPicPr>
          <p:cNvPr id="7170" name="Picture 2" descr="C:\Users\Shallu\Downloads\IMG-20250416-WA00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95400"/>
            <a:ext cx="46482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Shallu\Downloads\IMG-20250417-WA0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379041"/>
            <a:ext cx="6019798" cy="265211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Shallu\Downloads\IMG-20250416-WA00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4114800"/>
            <a:ext cx="6019798" cy="2133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8257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85800" y="685800"/>
            <a:ext cx="49530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943600" y="1981200"/>
            <a:ext cx="5334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04553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40432" y="685799"/>
            <a:ext cx="9233746" cy="584775"/>
          </a:xfrm>
          <a:prstGeom prst="rect">
            <a:avLst/>
          </a:prstGeom>
        </p:spPr>
        <p:txBody>
          <a:bodyPr wrap="none">
            <a:spAutoFit/>
          </a:bodyPr>
          <a:lstStyle/>
          <a:p>
            <a:pPr algn="just"/>
            <a:r>
              <a:rPr lang="en-US" sz="3200" b="1" dirty="0">
                <a:latin typeface="Times New Roman" pitchFamily="18" charset="0"/>
                <a:cs typeface="Times New Roman" pitchFamily="18" charset="0"/>
              </a:rPr>
              <a:t>				</a:t>
            </a:r>
            <a:r>
              <a:rPr lang="en-US" sz="3200" b="1" u="sng" dirty="0">
                <a:latin typeface="Times New Roman" pitchFamily="18" charset="0"/>
                <a:cs typeface="Times New Roman" pitchFamily="18" charset="0"/>
              </a:rPr>
              <a:t>Student Progression to Higher Education</a:t>
            </a:r>
            <a:endParaRPr lang="en-US" sz="3200" u="sng" dirty="0">
              <a:latin typeface="Times New Roman" pitchFamily="18" charset="0"/>
              <a:cs typeface="Times New Roman" pitchFamily="18" charset="0"/>
            </a:endParaRPr>
          </a:p>
        </p:txBody>
      </p:sp>
      <p:sp>
        <p:nvSpPr>
          <p:cNvPr id="5" name="TextBox 4"/>
          <p:cNvSpPr txBox="1"/>
          <p:nvPr/>
        </p:nvSpPr>
        <p:spPr>
          <a:xfrm>
            <a:off x="1066800" y="1258258"/>
            <a:ext cx="10134600" cy="4524315"/>
          </a:xfrm>
          <a:prstGeom prst="rect">
            <a:avLst/>
          </a:prstGeom>
          <a:noFill/>
        </p:spPr>
        <p:txBody>
          <a:bodyPr wrap="square" rtlCol="0">
            <a:spAutoFit/>
          </a:bodyPr>
          <a:lstStyle/>
          <a:p>
            <a:pPr marL="514350" indent="-514350">
              <a:buFont typeface="+mj-lt"/>
              <a:buAutoNum type="arabicPeriod"/>
            </a:pPr>
            <a:r>
              <a:rPr lang="en-US" sz="2400" dirty="0" err="1">
                <a:latin typeface="Times New Roman" pitchFamily="18" charset="0"/>
                <a:cs typeface="Times New Roman" pitchFamily="18" charset="0"/>
              </a:rPr>
              <a:t>Savita</a:t>
            </a:r>
            <a:r>
              <a:rPr lang="en-US" sz="2400" dirty="0">
                <a:latin typeface="Times New Roman" pitchFamily="18" charset="0"/>
                <a:cs typeface="Times New Roman" pitchFamily="18" charset="0"/>
              </a:rPr>
              <a:t> is pursuing M.A in Punjabi from University of   Delhi.</a:t>
            </a:r>
          </a:p>
          <a:p>
            <a:pPr marL="514350" indent="-514350">
              <a:buFont typeface="+mj-lt"/>
              <a:buAutoNum type="arabicPeriod"/>
            </a:pPr>
            <a:endParaRPr lang="en-US" sz="2400" dirty="0">
              <a:latin typeface="Times New Roman" pitchFamily="18" charset="0"/>
              <a:cs typeface="Times New Roman" pitchFamily="18" charset="0"/>
            </a:endParaRPr>
          </a:p>
          <a:p>
            <a:pPr marL="514350" indent="-514350">
              <a:buFont typeface="+mj-lt"/>
              <a:buAutoNum type="arabicPeriod"/>
            </a:pPr>
            <a:r>
              <a:rPr lang="en-US" sz="2400" dirty="0" err="1">
                <a:latin typeface="Times New Roman" pitchFamily="18" charset="0"/>
                <a:cs typeface="Times New Roman" pitchFamily="18" charset="0"/>
              </a:rPr>
              <a:t>Gurjot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Kaur</a:t>
            </a:r>
            <a:r>
              <a:rPr lang="en-US" sz="2400" dirty="0">
                <a:latin typeface="Times New Roman" pitchFamily="18" charset="0"/>
                <a:cs typeface="Times New Roman" pitchFamily="18" charset="0"/>
              </a:rPr>
              <a:t> is pursuing M.A in Social Work from  IGNOU.</a:t>
            </a:r>
          </a:p>
          <a:p>
            <a:pPr marL="514350" indent="-514350">
              <a:buFont typeface="+mj-lt"/>
              <a:buAutoNum type="arabicPeriod"/>
            </a:pPr>
            <a:endParaRPr lang="en-US" sz="2400" dirty="0">
              <a:latin typeface="Times New Roman" pitchFamily="18" charset="0"/>
              <a:cs typeface="Times New Roman" pitchFamily="18" charset="0"/>
            </a:endParaRPr>
          </a:p>
          <a:p>
            <a:pPr marL="514350" indent="-514350">
              <a:buFont typeface="+mj-lt"/>
              <a:buAutoNum type="arabicPeriod"/>
            </a:pPr>
            <a:r>
              <a:rPr lang="en-US" sz="2400" dirty="0" err="1">
                <a:latin typeface="Times New Roman" pitchFamily="18" charset="0"/>
                <a:cs typeface="Times New Roman" pitchFamily="18" charset="0"/>
              </a:rPr>
              <a:t>Komal</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Bakshi</a:t>
            </a:r>
            <a:r>
              <a:rPr lang="en-US" sz="2400" dirty="0">
                <a:latin typeface="Times New Roman" pitchFamily="18" charset="0"/>
                <a:cs typeface="Times New Roman" pitchFamily="18" charset="0"/>
              </a:rPr>
              <a:t> is pursuing </a:t>
            </a:r>
            <a:r>
              <a:rPr lang="en-US" sz="2400" dirty="0" smtClean="0">
                <a:latin typeface="Times New Roman" pitchFamily="18" charset="0"/>
                <a:cs typeface="Times New Roman" pitchFamily="18" charset="0"/>
              </a:rPr>
              <a:t>M.A in Hindi </a:t>
            </a:r>
            <a:r>
              <a:rPr lang="en-US" sz="2400" dirty="0">
                <a:latin typeface="Times New Roman" pitchFamily="18" charset="0"/>
                <a:cs typeface="Times New Roman" pitchFamily="18" charset="0"/>
              </a:rPr>
              <a:t>from IGNOU. </a:t>
            </a:r>
          </a:p>
          <a:p>
            <a:pPr marL="514350" indent="-514350">
              <a:buFont typeface="+mj-lt"/>
              <a:buAutoNum type="arabicPeriod"/>
            </a:pPr>
            <a:endParaRPr lang="en-US" sz="2400" dirty="0">
              <a:latin typeface="Times New Roman" pitchFamily="18" charset="0"/>
              <a:cs typeface="Times New Roman" pitchFamily="18" charset="0"/>
            </a:endParaRPr>
          </a:p>
          <a:p>
            <a:pPr marL="514350" indent="-514350">
              <a:buFont typeface="+mj-lt"/>
              <a:buAutoNum type="arabicPeriod"/>
            </a:pPr>
            <a:r>
              <a:rPr lang="en-US" sz="2400" dirty="0" err="1">
                <a:latin typeface="Times New Roman" pitchFamily="18" charset="0"/>
                <a:cs typeface="Times New Roman" pitchFamily="18" charset="0"/>
              </a:rPr>
              <a:t>Ashmeet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Kaur</a:t>
            </a:r>
            <a:r>
              <a:rPr lang="en-US" sz="2400" dirty="0">
                <a:latin typeface="Times New Roman" pitchFamily="18" charset="0"/>
                <a:cs typeface="Times New Roman" pitchFamily="18" charset="0"/>
              </a:rPr>
              <a:t> is pursuing Course of Chef from </a:t>
            </a:r>
            <a:r>
              <a:rPr lang="en-US" sz="2400" dirty="0" err="1">
                <a:latin typeface="Times New Roman" pitchFamily="18" charset="0"/>
                <a:cs typeface="Times New Roman" pitchFamily="18" charset="0"/>
              </a:rPr>
              <a:t>Tedco</a:t>
            </a:r>
            <a:r>
              <a:rPr lang="en-US" sz="2400" dirty="0">
                <a:latin typeface="Times New Roman" pitchFamily="18" charset="0"/>
                <a:cs typeface="Times New Roman" pitchFamily="18" charset="0"/>
              </a:rPr>
              <a:t> Goodrich chefs    academy.</a:t>
            </a:r>
          </a:p>
          <a:p>
            <a:pPr marL="514350" indent="-514350">
              <a:buFont typeface="+mj-lt"/>
              <a:buAutoNum type="arabicPeriod"/>
            </a:pPr>
            <a:endParaRPr lang="en-US" sz="2400" dirty="0">
              <a:latin typeface="Times New Roman" pitchFamily="18" charset="0"/>
              <a:cs typeface="Times New Roman" pitchFamily="18" charset="0"/>
            </a:endParaRPr>
          </a:p>
          <a:p>
            <a:pPr marL="514350" indent="-514350">
              <a:buFont typeface="+mj-lt"/>
              <a:buAutoNum type="arabicPeriod"/>
            </a:pPr>
            <a:r>
              <a:rPr lang="en-US" sz="2400" dirty="0" err="1">
                <a:latin typeface="Times New Roman" pitchFamily="18" charset="0"/>
                <a:cs typeface="Times New Roman" pitchFamily="18" charset="0"/>
              </a:rPr>
              <a:t>Mansi</a:t>
            </a:r>
            <a:r>
              <a:rPr lang="en-US" sz="2400" dirty="0">
                <a:latin typeface="Times New Roman" pitchFamily="18" charset="0"/>
                <a:cs typeface="Times New Roman" pitchFamily="18" charset="0"/>
              </a:rPr>
              <a:t> is doing Degree in Data Science-WD from JODO.</a:t>
            </a:r>
          </a:p>
          <a:p>
            <a:pPr marL="514350" indent="-514350">
              <a:buFont typeface="+mj-lt"/>
              <a:buAutoNum type="arabicPeriod"/>
            </a:pPr>
            <a:endParaRPr lang="en-US" sz="2400" dirty="0">
              <a:latin typeface="Times New Roman" pitchFamily="18" charset="0"/>
              <a:cs typeface="Times New Roman" pitchFamily="18" charset="0"/>
            </a:endParaRPr>
          </a:p>
          <a:p>
            <a:pPr marL="514350" indent="-514350">
              <a:buFont typeface="+mj-lt"/>
              <a:buAutoNum type="arabicPeriod"/>
            </a:pPr>
            <a:r>
              <a:rPr lang="en-US" sz="2400" dirty="0" err="1">
                <a:latin typeface="Times New Roman" pitchFamily="18" charset="0"/>
                <a:cs typeface="Times New Roman" pitchFamily="18" charset="0"/>
              </a:rPr>
              <a:t>Rupali</a:t>
            </a:r>
            <a:r>
              <a:rPr lang="en-US" sz="2400" dirty="0">
                <a:latin typeface="Times New Roman" pitchFamily="18" charset="0"/>
                <a:cs typeface="Times New Roman" pitchFamily="18" charset="0"/>
              </a:rPr>
              <a:t> is pursuing M.A in English from IGNOU.</a:t>
            </a:r>
          </a:p>
        </p:txBody>
      </p:sp>
    </p:spTree>
    <p:extLst>
      <p:ext uri="{BB962C8B-B14F-4D97-AF65-F5344CB8AC3E}">
        <p14:creationId xmlns:p14="http://schemas.microsoft.com/office/powerpoint/2010/main" val="10222496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748F2D2-BC07-42AA-F868-2EDE3CD79D49}"/>
              </a:ext>
            </a:extLst>
          </p:cNvPr>
          <p:cNvSpPr txBox="1">
            <a:spLocks/>
          </p:cNvSpPr>
          <p:nvPr/>
        </p:nvSpPr>
        <p:spPr>
          <a:xfrm>
            <a:off x="609600" y="533400"/>
            <a:ext cx="10668000" cy="1696244"/>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indent="-342900">
              <a:buFont typeface="Arial" panose="020B0604020202020204" pitchFamily="34" charset="0"/>
              <a:buChar char="•"/>
            </a:pPr>
            <a:endParaRPr lang="en-US" b="1" dirty="0">
              <a:latin typeface="+mn-lt"/>
              <a:cs typeface="Arial Black" panose="020B0604020202020204" pitchFamily="34" charset="0"/>
            </a:endParaRPr>
          </a:p>
        </p:txBody>
      </p:sp>
      <p:sp>
        <p:nvSpPr>
          <p:cNvPr id="7" name="Rectangle 6"/>
          <p:cNvSpPr/>
          <p:nvPr/>
        </p:nvSpPr>
        <p:spPr>
          <a:xfrm>
            <a:off x="838200" y="914400"/>
            <a:ext cx="10668000" cy="523220"/>
          </a:xfrm>
          <a:prstGeom prst="rect">
            <a:avLst/>
          </a:prstGeom>
        </p:spPr>
        <p:txBody>
          <a:bodyPr wrap="square">
            <a:spAutoFit/>
          </a:bodyPr>
          <a:lstStyle/>
          <a:p>
            <a:endParaRPr lang="en-US" sz="2800" b="1" dirty="0"/>
          </a:p>
        </p:txBody>
      </p:sp>
      <p:sp>
        <p:nvSpPr>
          <p:cNvPr id="3" name="Rectangle 2"/>
          <p:cNvSpPr/>
          <p:nvPr/>
        </p:nvSpPr>
        <p:spPr>
          <a:xfrm>
            <a:off x="609600" y="552540"/>
            <a:ext cx="10972800" cy="5755422"/>
          </a:xfrm>
          <a:prstGeom prst="rect">
            <a:avLst/>
          </a:prstGeom>
        </p:spPr>
        <p:txBody>
          <a:bodyPr wrap="square">
            <a:spAutoFit/>
          </a:bodyPr>
          <a:lstStyle/>
          <a:p>
            <a:pPr lvl="0" algn="just"/>
            <a:r>
              <a:rPr lang="en-IN" sz="2800" b="1" u="sng" dirty="0">
                <a:solidFill>
                  <a:prstClr val="black"/>
                </a:solidFill>
                <a:latin typeface="Times New Roman" pitchFamily="18" charset="0"/>
                <a:cs typeface="Times New Roman" pitchFamily="18" charset="0"/>
              </a:rPr>
              <a:t>Details of Alumni of the Department with their present employment:</a:t>
            </a:r>
          </a:p>
          <a:p>
            <a:pPr marL="457200" lvl="0" indent="-457200">
              <a:buFontTx/>
              <a:buAutoNum type="arabicPeriod"/>
            </a:pPr>
            <a:endParaRPr lang="en-IN" sz="2800" b="1" dirty="0">
              <a:solidFill>
                <a:prstClr val="black"/>
              </a:solidFill>
            </a:endParaRPr>
          </a:p>
          <a:p>
            <a:pPr marL="457200" lvl="0" indent="-457200">
              <a:buFontTx/>
              <a:buAutoNum type="arabicPeriod"/>
            </a:pPr>
            <a:r>
              <a:rPr lang="en-IN" sz="2400" dirty="0" err="1">
                <a:solidFill>
                  <a:prstClr val="black"/>
                </a:solidFill>
                <a:latin typeface="Times New Roman" pitchFamily="18" charset="0"/>
                <a:cs typeface="Times New Roman" pitchFamily="18" charset="0"/>
              </a:rPr>
              <a:t>Amanpreet</a:t>
            </a:r>
            <a:r>
              <a:rPr lang="en-IN" sz="2400" dirty="0">
                <a:solidFill>
                  <a:prstClr val="black"/>
                </a:solidFill>
                <a:latin typeface="Times New Roman" pitchFamily="18" charset="0"/>
                <a:cs typeface="Times New Roman" pitchFamily="18" charset="0"/>
              </a:rPr>
              <a:t> </a:t>
            </a:r>
            <a:r>
              <a:rPr lang="en-IN" sz="2400" dirty="0" err="1">
                <a:solidFill>
                  <a:prstClr val="black"/>
                </a:solidFill>
                <a:latin typeface="Times New Roman" pitchFamily="18" charset="0"/>
                <a:cs typeface="Times New Roman" pitchFamily="18" charset="0"/>
              </a:rPr>
              <a:t>Kaur</a:t>
            </a:r>
            <a:r>
              <a:rPr lang="en-IN" sz="2400" dirty="0">
                <a:solidFill>
                  <a:prstClr val="black"/>
                </a:solidFill>
                <a:latin typeface="Times New Roman" pitchFamily="18" charset="0"/>
                <a:cs typeface="Times New Roman" pitchFamily="18" charset="0"/>
              </a:rPr>
              <a:t> working as Operations Manager at RSB, Pvt, Ltd.</a:t>
            </a:r>
          </a:p>
          <a:p>
            <a:pPr marL="457200" lvl="0" indent="-457200">
              <a:buFontTx/>
              <a:buAutoNum type="arabicPeriod"/>
            </a:pPr>
            <a:endParaRPr lang="en-IN" sz="2400" dirty="0">
              <a:solidFill>
                <a:prstClr val="black"/>
              </a:solidFill>
              <a:latin typeface="Times New Roman" pitchFamily="18" charset="0"/>
              <a:cs typeface="Times New Roman" pitchFamily="18" charset="0"/>
            </a:endParaRPr>
          </a:p>
          <a:p>
            <a:pPr marL="457200" lvl="0" indent="-457200">
              <a:buFontTx/>
              <a:buAutoNum type="arabicPeriod"/>
            </a:pPr>
            <a:r>
              <a:rPr lang="en-IN" sz="2400" dirty="0" err="1">
                <a:solidFill>
                  <a:prstClr val="black"/>
                </a:solidFill>
                <a:latin typeface="Times New Roman" pitchFamily="18" charset="0"/>
                <a:cs typeface="Times New Roman" pitchFamily="18" charset="0"/>
              </a:rPr>
              <a:t>Divya</a:t>
            </a:r>
            <a:r>
              <a:rPr lang="en-IN" sz="2400" dirty="0">
                <a:solidFill>
                  <a:prstClr val="black"/>
                </a:solidFill>
                <a:latin typeface="Times New Roman" pitchFamily="18" charset="0"/>
                <a:cs typeface="Times New Roman" pitchFamily="18" charset="0"/>
              </a:rPr>
              <a:t> </a:t>
            </a:r>
            <a:r>
              <a:rPr lang="en-IN" sz="2400" dirty="0" err="1">
                <a:solidFill>
                  <a:prstClr val="black"/>
                </a:solidFill>
                <a:latin typeface="Times New Roman" pitchFamily="18" charset="0"/>
                <a:cs typeface="Times New Roman" pitchFamily="18" charset="0"/>
              </a:rPr>
              <a:t>Verma</a:t>
            </a:r>
            <a:r>
              <a:rPr lang="en-IN" sz="2400" dirty="0">
                <a:solidFill>
                  <a:prstClr val="black"/>
                </a:solidFill>
                <a:latin typeface="Times New Roman" pitchFamily="18" charset="0"/>
                <a:cs typeface="Times New Roman" pitchFamily="18" charset="0"/>
              </a:rPr>
              <a:t> working as Ground Staff at Oman Airlines.</a:t>
            </a:r>
          </a:p>
          <a:p>
            <a:pPr marL="457200" lvl="0" indent="-457200">
              <a:buFontTx/>
              <a:buAutoNum type="arabicPeriod"/>
            </a:pPr>
            <a:endParaRPr lang="en-IN" sz="2400" dirty="0">
              <a:solidFill>
                <a:prstClr val="black"/>
              </a:solidFill>
              <a:latin typeface="Times New Roman" pitchFamily="18" charset="0"/>
              <a:cs typeface="Times New Roman" pitchFamily="18" charset="0"/>
            </a:endParaRPr>
          </a:p>
          <a:p>
            <a:pPr marL="457200" lvl="0" indent="-457200">
              <a:buFontTx/>
              <a:buAutoNum type="arabicPeriod"/>
            </a:pPr>
            <a:r>
              <a:rPr lang="en-IN" sz="2400" dirty="0">
                <a:solidFill>
                  <a:prstClr val="black"/>
                </a:solidFill>
                <a:latin typeface="Times New Roman" pitchFamily="18" charset="0"/>
                <a:cs typeface="Times New Roman" pitchFamily="18" charset="0"/>
              </a:rPr>
              <a:t>Tanya Sharma working as Office Staff at </a:t>
            </a:r>
            <a:r>
              <a:rPr lang="en-IN" sz="2400" dirty="0" err="1">
                <a:solidFill>
                  <a:prstClr val="black"/>
                </a:solidFill>
                <a:latin typeface="Times New Roman" pitchFamily="18" charset="0"/>
                <a:cs typeface="Times New Roman" pitchFamily="18" charset="0"/>
              </a:rPr>
              <a:t>Lenergizer</a:t>
            </a:r>
            <a:r>
              <a:rPr lang="en-IN" sz="2400" dirty="0">
                <a:solidFill>
                  <a:prstClr val="black"/>
                </a:solidFill>
                <a:latin typeface="Times New Roman" pitchFamily="18" charset="0"/>
                <a:cs typeface="Times New Roman" pitchFamily="18" charset="0"/>
              </a:rPr>
              <a:t> Pvt, Ltd.</a:t>
            </a:r>
          </a:p>
          <a:p>
            <a:pPr marL="457200" lvl="0" indent="-457200">
              <a:buFontTx/>
              <a:buAutoNum type="arabicPeriod"/>
            </a:pPr>
            <a:endParaRPr lang="en-IN" sz="2400" dirty="0">
              <a:solidFill>
                <a:prstClr val="black"/>
              </a:solidFill>
              <a:latin typeface="Times New Roman" pitchFamily="18" charset="0"/>
              <a:cs typeface="Times New Roman" pitchFamily="18" charset="0"/>
            </a:endParaRPr>
          </a:p>
          <a:p>
            <a:pPr marL="457200" lvl="0" indent="-457200">
              <a:buFontTx/>
              <a:buAutoNum type="arabicPeriod"/>
            </a:pPr>
            <a:r>
              <a:rPr lang="en-IN" sz="2400" dirty="0" err="1">
                <a:solidFill>
                  <a:prstClr val="black"/>
                </a:solidFill>
                <a:latin typeface="Times New Roman" pitchFamily="18" charset="0"/>
                <a:cs typeface="Times New Roman" pitchFamily="18" charset="0"/>
              </a:rPr>
              <a:t>Mandeep</a:t>
            </a:r>
            <a:r>
              <a:rPr lang="en-IN" sz="2400" dirty="0">
                <a:solidFill>
                  <a:prstClr val="black"/>
                </a:solidFill>
                <a:latin typeface="Times New Roman" pitchFamily="18" charset="0"/>
                <a:cs typeface="Times New Roman" pitchFamily="18" charset="0"/>
              </a:rPr>
              <a:t> </a:t>
            </a:r>
            <a:r>
              <a:rPr lang="en-IN" sz="2400" dirty="0" err="1">
                <a:solidFill>
                  <a:prstClr val="black"/>
                </a:solidFill>
                <a:latin typeface="Times New Roman" pitchFamily="18" charset="0"/>
                <a:cs typeface="Times New Roman" pitchFamily="18" charset="0"/>
              </a:rPr>
              <a:t>Kaur</a:t>
            </a:r>
            <a:r>
              <a:rPr lang="en-IN" sz="2400" dirty="0">
                <a:solidFill>
                  <a:prstClr val="black"/>
                </a:solidFill>
                <a:latin typeface="Times New Roman" pitchFamily="18" charset="0"/>
                <a:cs typeface="Times New Roman" pitchFamily="18" charset="0"/>
              </a:rPr>
              <a:t> working as School Teacher in Govt. School, Punjab. </a:t>
            </a:r>
          </a:p>
          <a:p>
            <a:pPr marL="457200" lvl="0" indent="-457200">
              <a:buFontTx/>
              <a:buAutoNum type="arabicPeriod"/>
            </a:pPr>
            <a:endParaRPr lang="en-IN" sz="2400" dirty="0">
              <a:solidFill>
                <a:prstClr val="black"/>
              </a:solidFill>
              <a:latin typeface="Times New Roman" pitchFamily="18" charset="0"/>
              <a:cs typeface="Times New Roman" pitchFamily="18" charset="0"/>
            </a:endParaRPr>
          </a:p>
          <a:p>
            <a:pPr marL="457200" lvl="0" indent="-457200">
              <a:buFontTx/>
              <a:buAutoNum type="arabicPeriod"/>
            </a:pPr>
            <a:r>
              <a:rPr lang="en-IN" sz="2400" dirty="0" err="1">
                <a:solidFill>
                  <a:prstClr val="black"/>
                </a:solidFill>
                <a:latin typeface="Times New Roman" pitchFamily="18" charset="0"/>
                <a:cs typeface="Times New Roman" pitchFamily="18" charset="0"/>
              </a:rPr>
              <a:t>Vanshita</a:t>
            </a:r>
            <a:r>
              <a:rPr lang="en-IN" sz="2400" dirty="0">
                <a:solidFill>
                  <a:prstClr val="black"/>
                </a:solidFill>
                <a:latin typeface="Times New Roman" pitchFamily="18" charset="0"/>
                <a:cs typeface="Times New Roman" pitchFamily="18" charset="0"/>
              </a:rPr>
              <a:t> </a:t>
            </a:r>
            <a:r>
              <a:rPr lang="en-IN" sz="2400" dirty="0" err="1">
                <a:solidFill>
                  <a:prstClr val="black"/>
                </a:solidFill>
                <a:latin typeface="Times New Roman" pitchFamily="18" charset="0"/>
                <a:cs typeface="Times New Roman" pitchFamily="18" charset="0"/>
              </a:rPr>
              <a:t>Sachdeva</a:t>
            </a:r>
            <a:r>
              <a:rPr lang="en-IN" sz="2400" dirty="0">
                <a:solidFill>
                  <a:prstClr val="black"/>
                </a:solidFill>
                <a:latin typeface="Times New Roman" pitchFamily="18" charset="0"/>
                <a:cs typeface="Times New Roman" pitchFamily="18" charset="0"/>
              </a:rPr>
              <a:t> working as School Teacher, Delhi.</a:t>
            </a:r>
          </a:p>
          <a:p>
            <a:pPr marL="457200" lvl="0" indent="-457200">
              <a:buFontTx/>
              <a:buAutoNum type="arabicPeriod"/>
            </a:pPr>
            <a:endParaRPr lang="en-IN" sz="2400" dirty="0">
              <a:solidFill>
                <a:prstClr val="black"/>
              </a:solidFill>
              <a:latin typeface="Times New Roman" pitchFamily="18" charset="0"/>
              <a:cs typeface="Times New Roman" pitchFamily="18" charset="0"/>
            </a:endParaRPr>
          </a:p>
          <a:p>
            <a:pPr marL="457200" lvl="0" indent="-457200">
              <a:buFontTx/>
              <a:buAutoNum type="arabicPeriod"/>
            </a:pPr>
            <a:r>
              <a:rPr lang="en-IN" sz="2400" dirty="0">
                <a:solidFill>
                  <a:prstClr val="black"/>
                </a:solidFill>
                <a:latin typeface="Times New Roman" pitchFamily="18" charset="0"/>
                <a:cs typeface="Times New Roman" pitchFamily="18" charset="0"/>
              </a:rPr>
              <a:t>Harman </a:t>
            </a:r>
            <a:r>
              <a:rPr lang="en-IN" sz="2400" dirty="0" err="1">
                <a:solidFill>
                  <a:prstClr val="black"/>
                </a:solidFill>
                <a:latin typeface="Times New Roman" pitchFamily="18" charset="0"/>
                <a:cs typeface="Times New Roman" pitchFamily="18" charset="0"/>
              </a:rPr>
              <a:t>Kaur</a:t>
            </a:r>
            <a:r>
              <a:rPr lang="en-IN" sz="2400" dirty="0">
                <a:solidFill>
                  <a:prstClr val="black"/>
                </a:solidFill>
                <a:latin typeface="Times New Roman" pitchFamily="18" charset="0"/>
                <a:cs typeface="Times New Roman" pitchFamily="18" charset="0"/>
              </a:rPr>
              <a:t> working as Office Staff at Redefine </a:t>
            </a:r>
            <a:r>
              <a:rPr lang="en-IN" sz="2400" dirty="0" err="1">
                <a:solidFill>
                  <a:prstClr val="black"/>
                </a:solidFill>
                <a:latin typeface="Times New Roman" pitchFamily="18" charset="0"/>
                <a:cs typeface="Times New Roman" pitchFamily="18" charset="0"/>
              </a:rPr>
              <a:t>Marcon</a:t>
            </a:r>
            <a:r>
              <a:rPr lang="en-IN" sz="2400" dirty="0">
                <a:solidFill>
                  <a:prstClr val="black"/>
                </a:solidFill>
                <a:latin typeface="Times New Roman" pitchFamily="18" charset="0"/>
                <a:cs typeface="Times New Roman" pitchFamily="18" charset="0"/>
              </a:rPr>
              <a:t>.</a:t>
            </a:r>
          </a:p>
          <a:p>
            <a:pPr marL="457200" lvl="0" indent="-457200">
              <a:buFontTx/>
              <a:buAutoNum type="arabicPeriod"/>
            </a:pPr>
            <a:endParaRPr lang="en-IN" sz="2400" dirty="0">
              <a:solidFill>
                <a:prstClr val="black"/>
              </a:solidFill>
              <a:latin typeface="Times New Roman" pitchFamily="18" charset="0"/>
              <a:cs typeface="Times New Roman" pitchFamily="18" charset="0"/>
            </a:endParaRPr>
          </a:p>
          <a:p>
            <a:pPr marL="457200" lvl="0" indent="-457200">
              <a:buFontTx/>
              <a:buAutoNum type="arabicPeriod"/>
            </a:pPr>
            <a:r>
              <a:rPr lang="en-IN" sz="2400" dirty="0" err="1">
                <a:solidFill>
                  <a:prstClr val="black"/>
                </a:solidFill>
                <a:latin typeface="Times New Roman" pitchFamily="18" charset="0"/>
                <a:cs typeface="Times New Roman" pitchFamily="18" charset="0"/>
              </a:rPr>
              <a:t>Simarjot</a:t>
            </a:r>
            <a:r>
              <a:rPr lang="en-IN" sz="2400" dirty="0">
                <a:solidFill>
                  <a:prstClr val="black"/>
                </a:solidFill>
                <a:latin typeface="Times New Roman" pitchFamily="18" charset="0"/>
                <a:cs typeface="Times New Roman" pitchFamily="18" charset="0"/>
              </a:rPr>
              <a:t> </a:t>
            </a:r>
            <a:r>
              <a:rPr lang="en-IN" sz="2400" dirty="0" err="1">
                <a:solidFill>
                  <a:prstClr val="black"/>
                </a:solidFill>
                <a:latin typeface="Times New Roman" pitchFamily="18" charset="0"/>
                <a:cs typeface="Times New Roman" pitchFamily="18" charset="0"/>
              </a:rPr>
              <a:t>Kaur</a:t>
            </a:r>
            <a:r>
              <a:rPr lang="en-IN" sz="2400" dirty="0">
                <a:solidFill>
                  <a:prstClr val="black"/>
                </a:solidFill>
                <a:latin typeface="Times New Roman" pitchFamily="18" charset="0"/>
                <a:cs typeface="Times New Roman" pitchFamily="18" charset="0"/>
              </a:rPr>
              <a:t> working as Senior Executive at JM Enterprises.</a:t>
            </a:r>
            <a:endParaRPr lang="en-US" sz="24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987318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582067"/>
            <a:ext cx="10591800" cy="5386090"/>
          </a:xfrm>
          <a:prstGeom prst="rect">
            <a:avLst/>
          </a:prstGeom>
        </p:spPr>
        <p:txBody>
          <a:bodyPr wrap="square">
            <a:spAutoFit/>
          </a:bodyPr>
          <a:lstStyle/>
          <a:p>
            <a:pPr lvl="0" algn="just"/>
            <a:r>
              <a:rPr lang="en-US" sz="3200" b="1" dirty="0" smtClean="0">
                <a:latin typeface="Times New Roman" pitchFamily="18" charset="0"/>
                <a:cs typeface="Times New Roman" pitchFamily="18" charset="0"/>
              </a:rPr>
              <a:t>							</a:t>
            </a:r>
            <a:r>
              <a:rPr lang="en-US" sz="3600" b="1" u="sng" dirty="0" smtClean="0">
                <a:latin typeface="Times New Roman" pitchFamily="18" charset="0"/>
                <a:cs typeface="Times New Roman" pitchFamily="18" charset="0"/>
              </a:rPr>
              <a:t>Result Analysis</a:t>
            </a:r>
          </a:p>
          <a:p>
            <a:pPr marL="457200" lvl="0" indent="-457200" algn="just">
              <a:buFont typeface="+mj-lt"/>
              <a:buAutoNum type="arabicPeriod"/>
            </a:pPr>
            <a:endParaRPr lang="en-US" sz="2800" b="1" dirty="0">
              <a:solidFill>
                <a:srgbClr val="44709D"/>
              </a:solidFill>
              <a:latin typeface="Times New Roman" pitchFamily="18" charset="0"/>
              <a:cs typeface="Times New Roman" pitchFamily="18" charset="0"/>
            </a:endParaRPr>
          </a:p>
          <a:p>
            <a:pPr marL="457200" lvl="0" indent="-457200" algn="just">
              <a:buFont typeface="+mj-lt"/>
              <a:buAutoNum type="arabicPeriod"/>
            </a:pPr>
            <a:endParaRPr lang="en-US" sz="2800" b="1" dirty="0" smtClean="0">
              <a:solidFill>
                <a:srgbClr val="44709D"/>
              </a:solidFill>
              <a:latin typeface="Times New Roman" pitchFamily="18" charset="0"/>
              <a:cs typeface="Times New Roman" pitchFamily="18" charset="0"/>
            </a:endParaRPr>
          </a:p>
          <a:p>
            <a:pPr marL="457200" lvl="0" indent="-457200" algn="just">
              <a:buFont typeface="+mj-lt"/>
              <a:buAutoNum type="arabicPeriod"/>
            </a:pPr>
            <a:endParaRPr lang="en-US" sz="2800" b="1" dirty="0">
              <a:solidFill>
                <a:srgbClr val="44709D"/>
              </a:solidFill>
              <a:latin typeface="Times New Roman" pitchFamily="18" charset="0"/>
              <a:cs typeface="Times New Roman" pitchFamily="18" charset="0"/>
            </a:endParaRPr>
          </a:p>
          <a:p>
            <a:pPr marL="457200" lvl="0" indent="-457200" algn="just">
              <a:buFont typeface="+mj-lt"/>
              <a:buAutoNum type="arabicPeriod"/>
            </a:pPr>
            <a:r>
              <a:rPr lang="en-US" sz="2800" b="1" dirty="0" smtClean="0">
                <a:latin typeface="Times New Roman" pitchFamily="18" charset="0"/>
                <a:cs typeface="Times New Roman" pitchFamily="18" charset="0"/>
              </a:rPr>
              <a:t>With </a:t>
            </a:r>
            <a:r>
              <a:rPr lang="en-US" sz="2800" b="1" dirty="0">
                <a:latin typeface="Times New Roman" pitchFamily="18" charset="0"/>
                <a:cs typeface="Times New Roman" pitchFamily="18" charset="0"/>
              </a:rPr>
              <a:t>the hard work of students and encouragement of faculty , we are able to achieve 100% Results.</a:t>
            </a:r>
          </a:p>
          <a:p>
            <a:pPr marL="457200" lvl="0" indent="-457200" algn="just">
              <a:buFont typeface="+mj-lt"/>
              <a:buAutoNum type="arabicPeriod"/>
            </a:pPr>
            <a:endParaRPr lang="en-US" sz="2800" b="1" dirty="0">
              <a:latin typeface="Times New Roman" pitchFamily="18" charset="0"/>
              <a:cs typeface="Times New Roman" pitchFamily="18" charset="0"/>
            </a:endParaRPr>
          </a:p>
          <a:p>
            <a:pPr marL="457200" lvl="0" indent="-457200" algn="just">
              <a:buFont typeface="+mj-lt"/>
              <a:buAutoNum type="arabicPeriod"/>
            </a:pPr>
            <a:r>
              <a:rPr lang="en-US" sz="2800" b="1" dirty="0">
                <a:latin typeface="Times New Roman" pitchFamily="18" charset="0"/>
                <a:cs typeface="Times New Roman" pitchFamily="18" charset="0"/>
              </a:rPr>
              <a:t>Our students have excelled in different competitions organized by different colleges and brought laurels for our beloved institutions.</a:t>
            </a:r>
          </a:p>
          <a:p>
            <a:pPr marL="457200" lvl="0" indent="-457200" algn="just">
              <a:buFont typeface="+mj-lt"/>
              <a:buAutoNum type="arabicPeriod"/>
            </a:pPr>
            <a:endParaRPr lang="en-US" sz="2800" b="1" dirty="0">
              <a:latin typeface="Times New Roman" pitchFamily="18" charset="0"/>
              <a:cs typeface="Times New Roman" pitchFamily="18" charset="0"/>
            </a:endParaRPr>
          </a:p>
          <a:p>
            <a:pPr marL="457200" lvl="0" indent="-457200" algn="just">
              <a:buFont typeface="+mj-lt"/>
              <a:buAutoNum type="arabicPeriod"/>
            </a:pPr>
            <a:r>
              <a:rPr lang="en-US" sz="2800" b="1" dirty="0">
                <a:latin typeface="Times New Roman" pitchFamily="18" charset="0"/>
                <a:cs typeface="Times New Roman" pitchFamily="18" charset="0"/>
              </a:rPr>
              <a:t>Students are now able to connect their selves with their heritage through Folk Dances and Cultural activities etc.</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634029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609600"/>
            <a:ext cx="10972800" cy="5449953"/>
          </a:xfrm>
          <a:prstGeom prst="rect">
            <a:avLst/>
          </a:prstGeom>
        </p:spPr>
        <p:txBody>
          <a:bodyPr wrap="square">
            <a:spAutoFit/>
          </a:bodyPr>
          <a:lstStyle/>
          <a:p>
            <a:pPr marR="0" lvl="0" algn="just">
              <a:lnSpc>
                <a:spcPct val="107000"/>
              </a:lnSpc>
              <a:spcBef>
                <a:spcPts val="1200"/>
              </a:spcBef>
              <a:spcAft>
                <a:spcPts val="0"/>
              </a:spcAft>
            </a:pPr>
            <a:r>
              <a:rPr lang="en-IN" sz="2400" b="1" kern="100" dirty="0">
                <a:latin typeface="Times New Roman" pitchFamily="18" charset="0"/>
                <a:ea typeface="Calibri"/>
                <a:cs typeface="Times New Roman" pitchFamily="18" charset="0"/>
              </a:rPr>
              <a:t>		Innovative Teaching Pedagogy /Best Practices of the Department </a:t>
            </a:r>
            <a:endParaRPr lang="en-US" sz="2400" kern="100" dirty="0">
              <a:latin typeface="Times New Roman" pitchFamily="18" charset="0"/>
              <a:ea typeface="Calibri"/>
              <a:cs typeface="Times New Roman" pitchFamily="18" charset="0"/>
            </a:endParaRPr>
          </a:p>
          <a:p>
            <a:pPr marL="342900" marR="0" lvl="0" indent="-342900" algn="just">
              <a:lnSpc>
                <a:spcPct val="107000"/>
              </a:lnSpc>
              <a:spcBef>
                <a:spcPts val="1200"/>
              </a:spcBef>
              <a:spcAft>
                <a:spcPts val="0"/>
              </a:spcAft>
              <a:buFont typeface="Arial" pitchFamily="34" charset="0"/>
              <a:buChar char="•"/>
            </a:pPr>
            <a:r>
              <a:rPr lang="en-US" sz="2400" kern="0" dirty="0">
                <a:latin typeface="Times New Roman" pitchFamily="18" charset="0"/>
                <a:ea typeface="Times New Roman"/>
                <a:cs typeface="Times New Roman" pitchFamily="18" charset="0"/>
              </a:rPr>
              <a:t>Assign students tasks where they create documentaries, short films, podcasts, or blogs on topics related to Punjabi culture, literature, or history. This could include interviews with community members or folk artists.</a:t>
            </a:r>
            <a:endParaRPr lang="en-US" sz="2400" kern="100" dirty="0">
              <a:latin typeface="Times New Roman" pitchFamily="18" charset="0"/>
              <a:ea typeface="Times New Roman"/>
              <a:cs typeface="Times New Roman" pitchFamily="18" charset="0"/>
            </a:endParaRPr>
          </a:p>
          <a:p>
            <a:pPr marL="342900" marR="0" lvl="0" indent="-342900" algn="just">
              <a:lnSpc>
                <a:spcPct val="107000"/>
              </a:lnSpc>
              <a:spcBef>
                <a:spcPts val="1200"/>
              </a:spcBef>
              <a:spcAft>
                <a:spcPts val="0"/>
              </a:spcAft>
              <a:buFont typeface="Arial" pitchFamily="34" charset="0"/>
              <a:buChar char="•"/>
            </a:pPr>
            <a:r>
              <a:rPr lang="en-US" sz="2400" kern="0" dirty="0">
                <a:latin typeface="Times New Roman" pitchFamily="18" charset="0"/>
                <a:ea typeface="Times New Roman"/>
                <a:cs typeface="Times New Roman" pitchFamily="18" charset="0"/>
              </a:rPr>
              <a:t>Organize field trips to Punjab for students to experience the culture firsthand—visiting historical sites, local theaters, and folk festivals. This offers students a deeper connection to the subject.</a:t>
            </a:r>
            <a:endParaRPr lang="en-US" sz="2400" kern="100" dirty="0">
              <a:latin typeface="Times New Roman" pitchFamily="18" charset="0"/>
              <a:ea typeface="Times New Roman"/>
              <a:cs typeface="Times New Roman" pitchFamily="18" charset="0"/>
            </a:endParaRPr>
          </a:p>
          <a:p>
            <a:pPr marL="342900" marR="0" lvl="0" indent="-342900" algn="just">
              <a:lnSpc>
                <a:spcPct val="107000"/>
              </a:lnSpc>
              <a:spcBef>
                <a:spcPts val="1200"/>
              </a:spcBef>
              <a:spcAft>
                <a:spcPts val="0"/>
              </a:spcAft>
              <a:buFont typeface="Arial" pitchFamily="34" charset="0"/>
              <a:buChar char="•"/>
            </a:pPr>
            <a:r>
              <a:rPr lang="en-US" sz="2400" kern="0" dirty="0">
                <a:latin typeface="Times New Roman" pitchFamily="18" charset="0"/>
                <a:ea typeface="Times New Roman"/>
                <a:cs typeface="Times New Roman" pitchFamily="18" charset="0"/>
              </a:rPr>
              <a:t>Invite local Punjabi artists, poets, musicians, and community leaders for </a:t>
            </a:r>
            <a:r>
              <a:rPr lang="en-US" sz="2400" b="1" kern="0" dirty="0">
                <a:latin typeface="Times New Roman" pitchFamily="18" charset="0"/>
                <a:ea typeface="Times New Roman"/>
                <a:cs typeface="Times New Roman" pitchFamily="18" charset="0"/>
              </a:rPr>
              <a:t>workshops, performances</a:t>
            </a:r>
            <a:r>
              <a:rPr lang="en-US" sz="2400" kern="0" dirty="0">
                <a:latin typeface="Times New Roman" pitchFamily="18" charset="0"/>
                <a:ea typeface="Times New Roman"/>
                <a:cs typeface="Times New Roman" pitchFamily="18" charset="0"/>
              </a:rPr>
              <a:t>, or </a:t>
            </a:r>
            <a:r>
              <a:rPr lang="en-US" sz="2400" b="1" kern="0" dirty="0">
                <a:latin typeface="Times New Roman" pitchFamily="18" charset="0"/>
                <a:ea typeface="Times New Roman"/>
                <a:cs typeface="Times New Roman" pitchFamily="18" charset="0"/>
              </a:rPr>
              <a:t>lecture series</a:t>
            </a:r>
            <a:r>
              <a:rPr lang="en-US" sz="2400" kern="0" dirty="0">
                <a:latin typeface="Times New Roman" pitchFamily="18" charset="0"/>
                <a:ea typeface="Times New Roman"/>
                <a:cs typeface="Times New Roman" pitchFamily="18" charset="0"/>
              </a:rPr>
              <a:t>.</a:t>
            </a:r>
            <a:endParaRPr lang="en-US" sz="2400" kern="100" dirty="0">
              <a:latin typeface="Times New Roman" pitchFamily="18" charset="0"/>
              <a:ea typeface="Times New Roman"/>
              <a:cs typeface="Times New Roman" pitchFamily="18" charset="0"/>
            </a:endParaRPr>
          </a:p>
          <a:p>
            <a:pPr marL="342900" marR="0" lvl="0" indent="-342900" algn="just">
              <a:lnSpc>
                <a:spcPct val="107000"/>
              </a:lnSpc>
              <a:spcBef>
                <a:spcPts val="1200"/>
              </a:spcBef>
              <a:spcAft>
                <a:spcPts val="0"/>
              </a:spcAft>
              <a:buFont typeface="Arial" pitchFamily="34" charset="0"/>
              <a:buChar char="•"/>
            </a:pPr>
            <a:r>
              <a:rPr lang="en-US" sz="2400" kern="0" dirty="0">
                <a:latin typeface="Times New Roman" pitchFamily="18" charset="0"/>
                <a:ea typeface="Times New Roman"/>
                <a:cs typeface="Times New Roman" pitchFamily="18" charset="0"/>
              </a:rPr>
              <a:t>Integrate </a:t>
            </a:r>
            <a:r>
              <a:rPr lang="en-US" sz="2400" b="1" kern="0" dirty="0">
                <a:latin typeface="Times New Roman" pitchFamily="18" charset="0"/>
                <a:ea typeface="Times New Roman"/>
                <a:cs typeface="Times New Roman" pitchFamily="18" charset="0"/>
              </a:rPr>
              <a:t>Punjabi music, dance, and drama</a:t>
            </a:r>
            <a:r>
              <a:rPr lang="en-US" sz="2400" kern="0" dirty="0">
                <a:latin typeface="Times New Roman" pitchFamily="18" charset="0"/>
                <a:ea typeface="Times New Roman"/>
                <a:cs typeface="Times New Roman" pitchFamily="18" charset="0"/>
              </a:rPr>
              <a:t> into language learning. Students could be encouraged to act in plays, perform in </a:t>
            </a:r>
            <a:r>
              <a:rPr lang="en-US" sz="2400" kern="0" dirty="0" err="1">
                <a:latin typeface="Times New Roman" pitchFamily="18" charset="0"/>
                <a:ea typeface="Times New Roman"/>
                <a:cs typeface="Times New Roman" pitchFamily="18" charset="0"/>
              </a:rPr>
              <a:t>Gidda</a:t>
            </a:r>
            <a:r>
              <a:rPr lang="en-US" sz="2400" kern="0" dirty="0">
                <a:latin typeface="Times New Roman" pitchFamily="18" charset="0"/>
                <a:ea typeface="Times New Roman"/>
                <a:cs typeface="Times New Roman" pitchFamily="18" charset="0"/>
              </a:rPr>
              <a:t> or </a:t>
            </a:r>
            <a:r>
              <a:rPr lang="en-US" sz="2400" kern="0" dirty="0" err="1">
                <a:latin typeface="Times New Roman" pitchFamily="18" charset="0"/>
                <a:ea typeface="Times New Roman"/>
                <a:cs typeface="Times New Roman" pitchFamily="18" charset="0"/>
              </a:rPr>
              <a:t>Bhangra</a:t>
            </a:r>
            <a:r>
              <a:rPr lang="en-US" sz="2400" kern="0" dirty="0">
                <a:latin typeface="Times New Roman" pitchFamily="18" charset="0"/>
                <a:ea typeface="Times New Roman"/>
                <a:cs typeface="Times New Roman" pitchFamily="18" charset="0"/>
              </a:rPr>
              <a:t> groups, or compose Punjabi poetry or songs.</a:t>
            </a:r>
            <a:endParaRPr lang="en-US" sz="2400" kern="100" dirty="0">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36255824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4855" y="609600"/>
            <a:ext cx="10972800" cy="5603201"/>
          </a:xfrm>
          <a:prstGeom prst="rect">
            <a:avLst/>
          </a:prstGeom>
        </p:spPr>
        <p:txBody>
          <a:bodyPr wrap="square">
            <a:spAutoFit/>
          </a:bodyPr>
          <a:lstStyle/>
          <a:p>
            <a:pPr marR="0" lvl="0" algn="just">
              <a:lnSpc>
                <a:spcPct val="107000"/>
              </a:lnSpc>
              <a:spcBef>
                <a:spcPts val="1200"/>
              </a:spcBef>
              <a:spcAft>
                <a:spcPts val="0"/>
              </a:spcAft>
            </a:pPr>
            <a:r>
              <a:rPr lang="en-IN" sz="2400" b="1" kern="100" dirty="0">
                <a:latin typeface="Times New Roman" pitchFamily="18" charset="0"/>
                <a:ea typeface="Calibri"/>
                <a:cs typeface="Times New Roman" pitchFamily="18" charset="0"/>
              </a:rPr>
              <a:t>						</a:t>
            </a:r>
            <a:r>
              <a:rPr lang="en-IN" sz="2800" b="1" kern="100" dirty="0">
                <a:latin typeface="Times New Roman" pitchFamily="18" charset="0"/>
                <a:ea typeface="Calibri"/>
                <a:cs typeface="Times New Roman" pitchFamily="18" charset="0"/>
              </a:rPr>
              <a:t>Weakness of the Department </a:t>
            </a:r>
            <a:endParaRPr lang="en-US" sz="2800" kern="100" dirty="0">
              <a:latin typeface="Times New Roman" pitchFamily="18" charset="0"/>
              <a:ea typeface="Calibri"/>
              <a:cs typeface="Times New Roman" pitchFamily="18" charset="0"/>
            </a:endParaRPr>
          </a:p>
          <a:p>
            <a:pPr marL="342900" marR="0" lvl="0" indent="-342900">
              <a:lnSpc>
                <a:spcPct val="107000"/>
              </a:lnSpc>
              <a:spcBef>
                <a:spcPts val="0"/>
              </a:spcBef>
              <a:spcAft>
                <a:spcPts val="800"/>
              </a:spcAft>
              <a:buFont typeface="Arial" pitchFamily="34" charset="0"/>
              <a:buChar char="•"/>
            </a:pPr>
            <a:r>
              <a:rPr lang="en-US" sz="2400" b="1" kern="0" dirty="0">
                <a:latin typeface="Times New Roman" pitchFamily="18" charset="0"/>
                <a:ea typeface="Times New Roman"/>
                <a:cs typeface="Times New Roman" pitchFamily="18" charset="0"/>
              </a:rPr>
              <a:t>Limited Student Enrollment:</a:t>
            </a:r>
            <a:r>
              <a:rPr lang="en-US" sz="2400" kern="0" dirty="0">
                <a:latin typeface="Times New Roman" pitchFamily="18" charset="0"/>
                <a:ea typeface="Times New Roman"/>
                <a:cs typeface="Times New Roman" pitchFamily="18" charset="0"/>
              </a:rPr>
              <a:t/>
            </a:r>
            <a:br>
              <a:rPr lang="en-US" sz="2400" kern="0" dirty="0">
                <a:latin typeface="Times New Roman" pitchFamily="18" charset="0"/>
                <a:ea typeface="Times New Roman"/>
                <a:cs typeface="Times New Roman" pitchFamily="18" charset="0"/>
              </a:rPr>
            </a:br>
            <a:r>
              <a:rPr lang="en-US" sz="2400" kern="0" dirty="0">
                <a:latin typeface="Times New Roman" pitchFamily="18" charset="0"/>
                <a:ea typeface="Times New Roman"/>
                <a:cs typeface="Times New Roman" pitchFamily="18" charset="0"/>
              </a:rPr>
              <a:t>Fewer students may opt for Punjabi as a major due to career concerns, leading to under-enrollment.</a:t>
            </a:r>
            <a:r>
              <a:rPr lang="en-US" sz="2400" kern="0" dirty="0">
                <a:solidFill>
                  <a:prstClr val="black"/>
                </a:solidFill>
                <a:latin typeface="Times New Roman" pitchFamily="18" charset="0"/>
                <a:ea typeface="Times New Roman"/>
                <a:cs typeface="Times New Roman" pitchFamily="18" charset="0"/>
              </a:rPr>
              <a:t> students and parents may consider Punjabi studies as less “useful”.</a:t>
            </a:r>
            <a:endParaRPr lang="en-US" sz="2400" kern="100" dirty="0">
              <a:latin typeface="Times New Roman" pitchFamily="18" charset="0"/>
              <a:ea typeface="Times New Roman"/>
              <a:cs typeface="Times New Roman" pitchFamily="18" charset="0"/>
            </a:endParaRPr>
          </a:p>
          <a:p>
            <a:pPr marL="342900" marR="0" lvl="0" indent="-342900">
              <a:lnSpc>
                <a:spcPct val="107000"/>
              </a:lnSpc>
              <a:spcBef>
                <a:spcPts val="0"/>
              </a:spcBef>
              <a:spcAft>
                <a:spcPts val="800"/>
              </a:spcAft>
              <a:buFont typeface="Arial" pitchFamily="34" charset="0"/>
              <a:buChar char="•"/>
            </a:pPr>
            <a:r>
              <a:rPr lang="en-US" sz="2400" b="1" kern="0" dirty="0">
                <a:latin typeface="Times New Roman" pitchFamily="18" charset="0"/>
                <a:ea typeface="Times New Roman"/>
                <a:cs typeface="Times New Roman" pitchFamily="18" charset="0"/>
              </a:rPr>
              <a:t>Lack of Career-Oriented Programs:</a:t>
            </a:r>
            <a:r>
              <a:rPr lang="en-US" sz="2400" kern="0" dirty="0">
                <a:latin typeface="Times New Roman" pitchFamily="18" charset="0"/>
                <a:ea typeface="Times New Roman"/>
                <a:cs typeface="Times New Roman" pitchFamily="18" charset="0"/>
              </a:rPr>
              <a:t/>
            </a:r>
            <a:br>
              <a:rPr lang="en-US" sz="2400" kern="0" dirty="0">
                <a:latin typeface="Times New Roman" pitchFamily="18" charset="0"/>
                <a:ea typeface="Times New Roman"/>
                <a:cs typeface="Times New Roman" pitchFamily="18" charset="0"/>
              </a:rPr>
            </a:br>
            <a:r>
              <a:rPr lang="en-US" sz="2400" kern="0" dirty="0">
                <a:latin typeface="Times New Roman" pitchFamily="18" charset="0"/>
                <a:ea typeface="Times New Roman"/>
                <a:cs typeface="Times New Roman" pitchFamily="18" charset="0"/>
              </a:rPr>
              <a:t>The curriculum may not be aligned with modern job markets (e.g., media, translation, publishing, content writing, etc.).</a:t>
            </a:r>
            <a:endParaRPr lang="en-US" sz="2400" kern="100" dirty="0">
              <a:latin typeface="Times New Roman" pitchFamily="18" charset="0"/>
              <a:ea typeface="Times New Roman"/>
              <a:cs typeface="Times New Roman" pitchFamily="18" charset="0"/>
            </a:endParaRPr>
          </a:p>
          <a:p>
            <a:pPr marL="342900" marR="0" lvl="0" indent="-342900">
              <a:lnSpc>
                <a:spcPct val="107000"/>
              </a:lnSpc>
              <a:spcBef>
                <a:spcPts val="0"/>
              </a:spcBef>
              <a:spcAft>
                <a:spcPts val="800"/>
              </a:spcAft>
              <a:buFont typeface="Arial" pitchFamily="34" charset="0"/>
              <a:buChar char="•"/>
            </a:pPr>
            <a:r>
              <a:rPr lang="en-US" sz="2400" b="1" kern="0" dirty="0">
                <a:latin typeface="Times New Roman" pitchFamily="18" charset="0"/>
                <a:ea typeface="Times New Roman"/>
                <a:cs typeface="Times New Roman" pitchFamily="18" charset="0"/>
              </a:rPr>
              <a:t>Insufficient Funding:</a:t>
            </a:r>
            <a:r>
              <a:rPr lang="en-US" sz="2400" kern="0" dirty="0">
                <a:latin typeface="Times New Roman" pitchFamily="18" charset="0"/>
                <a:ea typeface="Times New Roman"/>
                <a:cs typeface="Times New Roman" pitchFamily="18" charset="0"/>
              </a:rPr>
              <a:t/>
            </a:r>
            <a:br>
              <a:rPr lang="en-US" sz="2400" kern="0" dirty="0">
                <a:latin typeface="Times New Roman" pitchFamily="18" charset="0"/>
                <a:ea typeface="Times New Roman"/>
                <a:cs typeface="Times New Roman" pitchFamily="18" charset="0"/>
              </a:rPr>
            </a:br>
            <a:r>
              <a:rPr lang="en-US" sz="2400" kern="0" dirty="0">
                <a:latin typeface="Times New Roman" pitchFamily="18" charset="0"/>
                <a:ea typeface="Times New Roman"/>
                <a:cs typeface="Times New Roman" pitchFamily="18" charset="0"/>
              </a:rPr>
              <a:t>Often, Punjabi departments receive less financial support compared to other departments.</a:t>
            </a:r>
            <a:endParaRPr lang="en-US" sz="2400" kern="100" dirty="0">
              <a:latin typeface="Times New Roman" pitchFamily="18" charset="0"/>
              <a:ea typeface="Times New Roman"/>
              <a:cs typeface="Times New Roman" pitchFamily="18" charset="0"/>
            </a:endParaRPr>
          </a:p>
          <a:p>
            <a:pPr marL="342900" marR="0" lvl="0" indent="-342900">
              <a:lnSpc>
                <a:spcPct val="107000"/>
              </a:lnSpc>
              <a:spcBef>
                <a:spcPts val="0"/>
              </a:spcBef>
              <a:spcAft>
                <a:spcPts val="800"/>
              </a:spcAft>
              <a:buFont typeface="Arial" pitchFamily="34" charset="0"/>
              <a:buChar char="•"/>
            </a:pPr>
            <a:r>
              <a:rPr lang="en-US" sz="2400" b="1" kern="0" dirty="0">
                <a:latin typeface="Times New Roman" pitchFamily="18" charset="0"/>
                <a:ea typeface="Times New Roman"/>
                <a:cs typeface="Times New Roman" pitchFamily="18" charset="0"/>
              </a:rPr>
              <a:t>Neglect of Spoken &amp; Functional Language Skills:</a:t>
            </a:r>
            <a:r>
              <a:rPr lang="en-US" sz="2400" kern="0" dirty="0">
                <a:latin typeface="Times New Roman" pitchFamily="18" charset="0"/>
                <a:ea typeface="Times New Roman"/>
                <a:cs typeface="Times New Roman" pitchFamily="18" charset="0"/>
              </a:rPr>
              <a:t/>
            </a:r>
            <a:br>
              <a:rPr lang="en-US" sz="2400" kern="0" dirty="0">
                <a:latin typeface="Times New Roman" pitchFamily="18" charset="0"/>
                <a:ea typeface="Times New Roman"/>
                <a:cs typeface="Times New Roman" pitchFamily="18" charset="0"/>
              </a:rPr>
            </a:br>
            <a:r>
              <a:rPr lang="en-US" sz="2400" kern="0" dirty="0">
                <a:latin typeface="Times New Roman" pitchFamily="18" charset="0"/>
                <a:ea typeface="Times New Roman"/>
                <a:cs typeface="Times New Roman" pitchFamily="18" charset="0"/>
              </a:rPr>
              <a:t>Courses may overly focus on classical or literary Punjabi, ignoring conversational or practical usage for students.</a:t>
            </a:r>
            <a:endParaRPr lang="en-US" sz="2400" kern="100" dirty="0">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4193836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A4A816-25EF-A647-8A23-63924003BF2C}"/>
              </a:ext>
            </a:extLst>
          </p:cNvPr>
          <p:cNvSpPr>
            <a:spLocks noGrp="1"/>
          </p:cNvSpPr>
          <p:nvPr>
            <p:ph type="title" idx="4294967295"/>
          </p:nvPr>
        </p:nvSpPr>
        <p:spPr>
          <a:xfrm>
            <a:off x="1295400" y="609600"/>
            <a:ext cx="9601200" cy="1759745"/>
          </a:xfrm>
        </p:spPr>
        <p:txBody>
          <a:bodyPr>
            <a:noAutofit/>
          </a:bodyPr>
          <a:lstStyle/>
          <a:p>
            <a:r>
              <a:rPr lang="en-US" sz="4000" b="1" u="sng" dirty="0">
                <a:latin typeface="Arial Black" panose="020B0604020202020204" pitchFamily="34" charset="0"/>
                <a:cs typeface="Arial Black" panose="020B0604020202020204" pitchFamily="34" charset="0"/>
              </a:rPr>
              <a:t>Vision and Mission of the Department</a:t>
            </a:r>
          </a:p>
        </p:txBody>
      </p:sp>
      <p:sp>
        <p:nvSpPr>
          <p:cNvPr id="3" name="Content Placeholder 2">
            <a:extLst>
              <a:ext uri="{FF2B5EF4-FFF2-40B4-BE49-F238E27FC236}">
                <a16:creationId xmlns="" xmlns:a16="http://schemas.microsoft.com/office/drawing/2014/main" id="{9AF5E68D-398B-BC40-8C6F-7751399B27BE}"/>
              </a:ext>
            </a:extLst>
          </p:cNvPr>
          <p:cNvSpPr>
            <a:spLocks noGrp="1"/>
          </p:cNvSpPr>
          <p:nvPr>
            <p:ph idx="4294967295"/>
          </p:nvPr>
        </p:nvSpPr>
        <p:spPr>
          <a:xfrm>
            <a:off x="1083468" y="2057401"/>
            <a:ext cx="10041732" cy="4190999"/>
          </a:xfrm>
        </p:spPr>
        <p:txBody>
          <a:bodyPr>
            <a:noAutofit/>
          </a:bodyPr>
          <a:lstStyle/>
          <a:p>
            <a:pPr marL="457200" marR="0" algn="just">
              <a:lnSpc>
                <a:spcPct val="115000"/>
              </a:lnSpc>
              <a:spcBef>
                <a:spcPts val="1200"/>
              </a:spcBef>
              <a:spcAft>
                <a:spcPts val="800"/>
              </a:spcAft>
            </a:pPr>
            <a:r>
              <a:rPr lang="en-US" sz="2800" dirty="0">
                <a:latin typeface="Times New Roman" pitchFamily="18" charset="0"/>
                <a:cs typeface="Times New Roman" pitchFamily="18" charset="0"/>
              </a:rPr>
              <a:t>Our  motive is to provide students higher education in their mother tongue. The idea is to help them develop as responsible citizens of India, being good human beings. </a:t>
            </a:r>
            <a:r>
              <a:rPr lang="en-IN" sz="2800" kern="100" dirty="0">
                <a:latin typeface="Times New Roman" pitchFamily="18" charset="0"/>
                <a:ea typeface="Calibri"/>
                <a:cs typeface="Times New Roman" pitchFamily="18" charset="0"/>
              </a:rPr>
              <a:t>We aim to empower students with the knowledge and appreciation of Punjabi identity in a globalized world.</a:t>
            </a:r>
            <a:endParaRPr lang="en-US" sz="2800" kern="100" dirty="0">
              <a:latin typeface="Times New Roman" pitchFamily="18" charset="0"/>
              <a:ea typeface="Calibri"/>
              <a:cs typeface="Times New Roman" pitchFamily="18" charset="0"/>
            </a:endParaRPr>
          </a:p>
          <a:p>
            <a:pPr marL="457200" marR="0" algn="just">
              <a:lnSpc>
                <a:spcPct val="115000"/>
              </a:lnSpc>
              <a:spcBef>
                <a:spcPts val="1200"/>
              </a:spcBef>
              <a:spcAft>
                <a:spcPts val="800"/>
              </a:spcAft>
            </a:pPr>
            <a:r>
              <a:rPr lang="en-US" sz="2800" dirty="0" err="1">
                <a:latin typeface="Times New Roman" pitchFamily="18" charset="0"/>
                <a:cs typeface="Times New Roman" pitchFamily="18" charset="0"/>
              </a:rPr>
              <a:t>Bharati</a:t>
            </a:r>
            <a:r>
              <a:rPr lang="en-US" sz="2800" dirty="0">
                <a:latin typeface="Times New Roman" pitchFamily="18" charset="0"/>
                <a:cs typeface="Times New Roman" pitchFamily="18" charset="0"/>
              </a:rPr>
              <a:t> college is situated in vicinity of Punjabi populace, and the students will be able to get higher studies in their own mother tongue which can also a source  of employment.</a:t>
            </a:r>
          </a:p>
        </p:txBody>
      </p:sp>
    </p:spTree>
    <p:extLst>
      <p:ext uri="{BB962C8B-B14F-4D97-AF65-F5344CB8AC3E}">
        <p14:creationId xmlns:p14="http://schemas.microsoft.com/office/powerpoint/2010/main" val="13214838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609600"/>
            <a:ext cx="10972800" cy="5310621"/>
          </a:xfrm>
          <a:prstGeom prst="rect">
            <a:avLst/>
          </a:prstGeom>
        </p:spPr>
        <p:txBody>
          <a:bodyPr wrap="square">
            <a:spAutoFit/>
          </a:bodyPr>
          <a:lstStyle/>
          <a:p>
            <a:pPr marR="0" lvl="0">
              <a:lnSpc>
                <a:spcPct val="107000"/>
              </a:lnSpc>
              <a:spcBef>
                <a:spcPts val="1200"/>
              </a:spcBef>
              <a:spcAft>
                <a:spcPts val="800"/>
              </a:spcAft>
            </a:pPr>
            <a:r>
              <a:rPr lang="en-IN" sz="2800" b="1" kern="100" dirty="0">
                <a:latin typeface="Times New Roman" pitchFamily="18" charset="0"/>
                <a:ea typeface="Calibri"/>
                <a:cs typeface="Times New Roman" pitchFamily="18" charset="0"/>
              </a:rPr>
              <a:t>								Future Plans </a:t>
            </a:r>
            <a:endParaRPr lang="en-US" sz="2800" kern="100" dirty="0">
              <a:latin typeface="Times New Roman" pitchFamily="18" charset="0"/>
              <a:ea typeface="Calibri"/>
              <a:cs typeface="Times New Roman" pitchFamily="18" charset="0"/>
            </a:endParaRPr>
          </a:p>
          <a:p>
            <a:pPr marL="342900" marR="0" lvl="0" indent="-342900" algn="just">
              <a:lnSpc>
                <a:spcPct val="107000"/>
              </a:lnSpc>
              <a:spcBef>
                <a:spcPts val="0"/>
              </a:spcBef>
              <a:spcAft>
                <a:spcPts val="800"/>
              </a:spcAft>
              <a:buFont typeface="Arial" pitchFamily="34" charset="0"/>
              <a:buChar char="•"/>
              <a:tabLst>
                <a:tab pos="457200" algn="l"/>
              </a:tabLst>
            </a:pPr>
            <a:r>
              <a:rPr lang="en-US" sz="2400" kern="0" dirty="0">
                <a:latin typeface="Times New Roman" pitchFamily="18" charset="0"/>
                <a:ea typeface="Times New Roman"/>
                <a:cs typeface="Times New Roman" pitchFamily="18" charset="0"/>
              </a:rPr>
              <a:t>Introduce elective courses like </a:t>
            </a:r>
            <a:r>
              <a:rPr lang="en-US" sz="2400" b="1" kern="0" dirty="0">
                <a:latin typeface="Times New Roman" pitchFamily="18" charset="0"/>
                <a:ea typeface="Times New Roman"/>
                <a:cs typeface="Times New Roman" pitchFamily="18" charset="0"/>
              </a:rPr>
              <a:t>Punjabi Cinema, Translation Studies, Punjabi Journalism, and Folklore</a:t>
            </a:r>
            <a:r>
              <a:rPr lang="en-US" sz="2400" kern="0" dirty="0">
                <a:latin typeface="Times New Roman" pitchFamily="18" charset="0"/>
                <a:ea typeface="Times New Roman"/>
                <a:cs typeface="Times New Roman" pitchFamily="18" charset="0"/>
              </a:rPr>
              <a:t>.</a:t>
            </a:r>
            <a:endParaRPr lang="en-US" sz="2400" kern="100" dirty="0">
              <a:latin typeface="Times New Roman" pitchFamily="18" charset="0"/>
              <a:ea typeface="Times New Roman"/>
              <a:cs typeface="Times New Roman" pitchFamily="18" charset="0"/>
            </a:endParaRPr>
          </a:p>
          <a:p>
            <a:pPr marL="342900" marR="0" lvl="0" indent="-342900" algn="just">
              <a:lnSpc>
                <a:spcPct val="107000"/>
              </a:lnSpc>
              <a:spcBef>
                <a:spcPts val="0"/>
              </a:spcBef>
              <a:spcAft>
                <a:spcPts val="800"/>
              </a:spcAft>
              <a:buFont typeface="Arial" pitchFamily="34" charset="0"/>
              <a:buChar char="•"/>
              <a:tabLst>
                <a:tab pos="457200" algn="l"/>
              </a:tabLst>
            </a:pPr>
            <a:r>
              <a:rPr lang="en-US" sz="2400" kern="0" dirty="0">
                <a:latin typeface="Times New Roman" pitchFamily="18" charset="0"/>
                <a:ea typeface="Times New Roman"/>
                <a:cs typeface="Times New Roman" pitchFamily="18" charset="0"/>
              </a:rPr>
              <a:t>Launch certificate/diploma programs in </a:t>
            </a:r>
            <a:r>
              <a:rPr lang="en-US" sz="2400" b="1" kern="0" dirty="0">
                <a:latin typeface="Times New Roman" pitchFamily="18" charset="0"/>
                <a:ea typeface="Times New Roman"/>
                <a:cs typeface="Times New Roman" pitchFamily="18" charset="0"/>
              </a:rPr>
              <a:t>Punjabi Translation, Content Writing, Media &amp; Broadcasting,</a:t>
            </a:r>
            <a:r>
              <a:rPr lang="en-US" sz="2400" kern="0" dirty="0">
                <a:latin typeface="Times New Roman" pitchFamily="18" charset="0"/>
                <a:ea typeface="Times New Roman"/>
                <a:cs typeface="Times New Roman" pitchFamily="18" charset="0"/>
              </a:rPr>
              <a:t> and </a:t>
            </a:r>
            <a:r>
              <a:rPr lang="en-US" sz="2400" b="1" kern="0" dirty="0">
                <a:latin typeface="Times New Roman" pitchFamily="18" charset="0"/>
                <a:ea typeface="Times New Roman"/>
                <a:cs typeface="Times New Roman" pitchFamily="18" charset="0"/>
              </a:rPr>
              <a:t>Scriptwriting</a:t>
            </a:r>
            <a:r>
              <a:rPr lang="en-US" sz="2400" kern="0" dirty="0">
                <a:latin typeface="Times New Roman" pitchFamily="18" charset="0"/>
                <a:ea typeface="Times New Roman"/>
                <a:cs typeface="Times New Roman" pitchFamily="18" charset="0"/>
              </a:rPr>
              <a:t>. Partner with local media houses, publishers, and cultural organizations for internships.</a:t>
            </a:r>
            <a:endParaRPr lang="en-US" sz="2400" kern="100" dirty="0">
              <a:latin typeface="Times New Roman" pitchFamily="18" charset="0"/>
              <a:ea typeface="Times New Roman"/>
              <a:cs typeface="Times New Roman" pitchFamily="18" charset="0"/>
            </a:endParaRPr>
          </a:p>
          <a:p>
            <a:pPr marL="342900" marR="0" lvl="0" indent="-342900" algn="just">
              <a:lnSpc>
                <a:spcPct val="107000"/>
              </a:lnSpc>
              <a:spcBef>
                <a:spcPts val="0"/>
              </a:spcBef>
              <a:spcAft>
                <a:spcPts val="800"/>
              </a:spcAft>
              <a:buFont typeface="Arial" pitchFamily="34" charset="0"/>
              <a:buChar char="•"/>
              <a:tabLst>
                <a:tab pos="457200" algn="l"/>
              </a:tabLst>
            </a:pPr>
            <a:r>
              <a:rPr lang="en-US" sz="2400" kern="0" dirty="0">
                <a:latin typeface="Times New Roman" pitchFamily="18" charset="0"/>
                <a:ea typeface="Times New Roman"/>
                <a:cs typeface="Times New Roman" pitchFamily="18" charset="0"/>
              </a:rPr>
              <a:t>Develop e-content, podcasts, YouTube series, and online archives of Punjabi literature and oral history. Launch a department blog or magazine showcasing student work and cultural commentary.</a:t>
            </a:r>
            <a:endParaRPr lang="en-US" sz="2400" kern="100" dirty="0">
              <a:latin typeface="Times New Roman" pitchFamily="18" charset="0"/>
              <a:ea typeface="Times New Roman"/>
              <a:cs typeface="Times New Roman" pitchFamily="18" charset="0"/>
            </a:endParaRPr>
          </a:p>
          <a:p>
            <a:pPr marL="342900" marR="0" lvl="0" indent="-342900" algn="just">
              <a:lnSpc>
                <a:spcPct val="107000"/>
              </a:lnSpc>
              <a:spcBef>
                <a:spcPts val="0"/>
              </a:spcBef>
              <a:spcAft>
                <a:spcPts val="800"/>
              </a:spcAft>
              <a:buFont typeface="Arial" pitchFamily="34" charset="0"/>
              <a:buChar char="•"/>
              <a:tabLst>
                <a:tab pos="457200" algn="l"/>
              </a:tabLst>
            </a:pPr>
            <a:r>
              <a:rPr lang="en-US" sz="2400" kern="0" dirty="0">
                <a:latin typeface="Times New Roman" pitchFamily="18" charset="0"/>
                <a:ea typeface="Times New Roman"/>
                <a:cs typeface="Times New Roman" pitchFamily="18" charset="0"/>
              </a:rPr>
              <a:t>Organize </a:t>
            </a:r>
            <a:r>
              <a:rPr lang="en-US" sz="2400" b="1" kern="0" dirty="0">
                <a:latin typeface="Times New Roman" pitchFamily="18" charset="0"/>
                <a:ea typeface="Times New Roman"/>
                <a:cs typeface="Times New Roman" pitchFamily="18" charset="0"/>
              </a:rPr>
              <a:t>literary festivals, </a:t>
            </a:r>
            <a:r>
              <a:rPr lang="en-US" sz="2400" b="1" kern="0" dirty="0" err="1">
                <a:latin typeface="Times New Roman" pitchFamily="18" charset="0"/>
                <a:ea typeface="Times New Roman"/>
                <a:cs typeface="Times New Roman" pitchFamily="18" charset="0"/>
              </a:rPr>
              <a:t>kavi</a:t>
            </a:r>
            <a:r>
              <a:rPr lang="en-US" sz="2400" b="1" kern="0" dirty="0">
                <a:latin typeface="Times New Roman" pitchFamily="18" charset="0"/>
                <a:ea typeface="Times New Roman"/>
                <a:cs typeface="Times New Roman" pitchFamily="18" charset="0"/>
              </a:rPr>
              <a:t> </a:t>
            </a:r>
            <a:r>
              <a:rPr lang="en-US" sz="2400" b="1" kern="0" dirty="0" err="1">
                <a:latin typeface="Times New Roman" pitchFamily="18" charset="0"/>
                <a:ea typeface="Times New Roman"/>
                <a:cs typeface="Times New Roman" pitchFamily="18" charset="0"/>
              </a:rPr>
              <a:t>darbars</a:t>
            </a:r>
            <a:r>
              <a:rPr lang="en-US" sz="2400" b="1" kern="0" dirty="0">
                <a:latin typeface="Times New Roman" pitchFamily="18" charset="0"/>
                <a:ea typeface="Times New Roman"/>
                <a:cs typeface="Times New Roman" pitchFamily="18" charset="0"/>
              </a:rPr>
              <a:t>, folk music/dance events</a:t>
            </a:r>
            <a:r>
              <a:rPr lang="en-US" sz="2400" kern="0" dirty="0">
                <a:latin typeface="Times New Roman" pitchFamily="18" charset="0"/>
                <a:ea typeface="Times New Roman"/>
                <a:cs typeface="Times New Roman" pitchFamily="18" charset="0"/>
              </a:rPr>
              <a:t>, and </a:t>
            </a:r>
            <a:r>
              <a:rPr lang="en-US" sz="2400" b="1" kern="0" dirty="0">
                <a:latin typeface="Times New Roman" pitchFamily="18" charset="0"/>
                <a:ea typeface="Times New Roman"/>
                <a:cs typeface="Times New Roman" pitchFamily="18" charset="0"/>
              </a:rPr>
              <a:t>theatre workshops</a:t>
            </a:r>
            <a:r>
              <a:rPr lang="en-US" sz="2400" kern="0" dirty="0">
                <a:latin typeface="Times New Roman" pitchFamily="18" charset="0"/>
                <a:ea typeface="Times New Roman"/>
                <a:cs typeface="Times New Roman" pitchFamily="18" charset="0"/>
              </a:rPr>
              <a:t>. Collaborate with artists, poets, and scholars from Punjab and the diaspora.</a:t>
            </a:r>
            <a:endParaRPr lang="en-US" sz="2400" kern="100" dirty="0">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36478444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609600"/>
            <a:ext cx="10972800" cy="3166316"/>
          </a:xfrm>
          <a:prstGeom prst="rect">
            <a:avLst/>
          </a:prstGeom>
        </p:spPr>
        <p:txBody>
          <a:bodyPr wrap="square">
            <a:spAutoFit/>
          </a:bodyPr>
          <a:lstStyle/>
          <a:p>
            <a:pPr marL="342900" lvl="0" indent="-342900" algn="just">
              <a:lnSpc>
                <a:spcPct val="107000"/>
              </a:lnSpc>
              <a:spcAft>
                <a:spcPts val="800"/>
              </a:spcAft>
              <a:buFont typeface="Arial" pitchFamily="34" charset="0"/>
              <a:buChar char="•"/>
              <a:tabLst>
                <a:tab pos="457200" algn="l"/>
              </a:tabLst>
            </a:pPr>
            <a:r>
              <a:rPr lang="en-US" sz="2400" kern="0" dirty="0">
                <a:solidFill>
                  <a:prstClr val="black"/>
                </a:solidFill>
                <a:latin typeface="Times New Roman" pitchFamily="18" charset="0"/>
                <a:ea typeface="Times New Roman"/>
                <a:cs typeface="Times New Roman" pitchFamily="18" charset="0"/>
              </a:rPr>
              <a:t>Conduct </a:t>
            </a:r>
            <a:r>
              <a:rPr lang="en-US" sz="2400" b="1" kern="0" dirty="0">
                <a:solidFill>
                  <a:prstClr val="black"/>
                </a:solidFill>
                <a:latin typeface="Times New Roman" pitchFamily="18" charset="0"/>
                <a:ea typeface="Times New Roman"/>
                <a:cs typeface="Times New Roman" pitchFamily="18" charset="0"/>
              </a:rPr>
              <a:t>outreach programs in local schools and communities </a:t>
            </a:r>
            <a:r>
              <a:rPr lang="en-US" sz="2400" kern="0" dirty="0">
                <a:solidFill>
                  <a:prstClr val="black"/>
                </a:solidFill>
                <a:latin typeface="Times New Roman" pitchFamily="18" charset="0"/>
                <a:ea typeface="Times New Roman"/>
                <a:cs typeface="Times New Roman" pitchFamily="18" charset="0"/>
              </a:rPr>
              <a:t>to promote Punjabi language and heritage. </a:t>
            </a:r>
            <a:endParaRPr lang="en-US" sz="2400" kern="100" dirty="0">
              <a:solidFill>
                <a:prstClr val="black"/>
              </a:solidFill>
              <a:latin typeface="Times New Roman" pitchFamily="18" charset="0"/>
              <a:ea typeface="Times New Roman"/>
              <a:cs typeface="Times New Roman" pitchFamily="18" charset="0"/>
            </a:endParaRPr>
          </a:p>
          <a:p>
            <a:pPr marL="342900" lvl="0" indent="-342900" algn="just">
              <a:lnSpc>
                <a:spcPct val="107000"/>
              </a:lnSpc>
              <a:spcAft>
                <a:spcPts val="800"/>
              </a:spcAft>
              <a:buFont typeface="Arial" pitchFamily="34" charset="0"/>
              <a:buChar char="•"/>
              <a:tabLst>
                <a:tab pos="457200" algn="l"/>
              </a:tabLst>
            </a:pPr>
            <a:r>
              <a:rPr lang="en-US" sz="2400" kern="0" dirty="0">
                <a:solidFill>
                  <a:prstClr val="black"/>
                </a:solidFill>
                <a:latin typeface="Times New Roman" pitchFamily="18" charset="0"/>
                <a:ea typeface="Times New Roman"/>
                <a:cs typeface="Times New Roman" pitchFamily="18" charset="0"/>
              </a:rPr>
              <a:t>Establish a </a:t>
            </a:r>
            <a:r>
              <a:rPr lang="en-US" sz="2400" b="1" kern="0" dirty="0">
                <a:solidFill>
                  <a:prstClr val="black"/>
                </a:solidFill>
                <a:latin typeface="Times New Roman" pitchFamily="18" charset="0"/>
                <a:ea typeface="Times New Roman"/>
                <a:cs typeface="Times New Roman" pitchFamily="18" charset="0"/>
              </a:rPr>
              <a:t>strong alumni network </a:t>
            </a:r>
            <a:r>
              <a:rPr lang="en-US" sz="2400" kern="0" dirty="0">
                <a:solidFill>
                  <a:prstClr val="black"/>
                </a:solidFill>
                <a:latin typeface="Times New Roman" pitchFamily="18" charset="0"/>
                <a:ea typeface="Times New Roman"/>
                <a:cs typeface="Times New Roman" pitchFamily="18" charset="0"/>
              </a:rPr>
              <a:t>to mentor students and support departmental initiatives. </a:t>
            </a:r>
          </a:p>
          <a:p>
            <a:pPr marL="342900" lvl="0" indent="-342900" algn="just">
              <a:lnSpc>
                <a:spcPct val="107000"/>
              </a:lnSpc>
              <a:spcAft>
                <a:spcPts val="800"/>
              </a:spcAft>
              <a:buFont typeface="Arial" pitchFamily="34" charset="0"/>
              <a:buChar char="•"/>
              <a:tabLst>
                <a:tab pos="457200" algn="l"/>
              </a:tabLst>
            </a:pPr>
            <a:r>
              <a:rPr lang="en-US" sz="2400" kern="0" dirty="0">
                <a:solidFill>
                  <a:prstClr val="black"/>
                </a:solidFill>
                <a:latin typeface="Times New Roman" pitchFamily="18" charset="0"/>
                <a:ea typeface="Times New Roman"/>
                <a:cs typeface="Times New Roman" pitchFamily="18" charset="0"/>
              </a:rPr>
              <a:t>Create international linkages with Punjabi departments abroad for </a:t>
            </a:r>
            <a:r>
              <a:rPr lang="en-US" sz="2400" b="1" kern="0" dirty="0">
                <a:solidFill>
                  <a:prstClr val="black"/>
                </a:solidFill>
                <a:latin typeface="Times New Roman" pitchFamily="18" charset="0"/>
                <a:ea typeface="Times New Roman"/>
                <a:cs typeface="Times New Roman" pitchFamily="18" charset="0"/>
              </a:rPr>
              <a:t>exchange programs and collaborative research.</a:t>
            </a:r>
            <a:endParaRPr lang="en-US" sz="2400" b="1" kern="100" dirty="0">
              <a:solidFill>
                <a:prstClr val="black"/>
              </a:solidFill>
              <a:latin typeface="Times New Roman" pitchFamily="18" charset="0"/>
              <a:ea typeface="Times New Roman"/>
              <a:cs typeface="Times New Roman" pitchFamily="18" charset="0"/>
            </a:endParaRPr>
          </a:p>
          <a:p>
            <a:pPr marL="342900" lvl="0" indent="-342900" algn="just">
              <a:lnSpc>
                <a:spcPct val="107000"/>
              </a:lnSpc>
              <a:spcAft>
                <a:spcPts val="800"/>
              </a:spcAft>
              <a:buFont typeface="Arial" pitchFamily="34" charset="0"/>
              <a:buChar char="•"/>
              <a:tabLst>
                <a:tab pos="457200" algn="l"/>
              </a:tabLst>
            </a:pPr>
            <a:r>
              <a:rPr lang="en-US" sz="2400" kern="0" dirty="0">
                <a:solidFill>
                  <a:prstClr val="black"/>
                </a:solidFill>
                <a:latin typeface="Times New Roman" pitchFamily="18" charset="0"/>
                <a:ea typeface="Times New Roman"/>
                <a:cs typeface="Times New Roman" pitchFamily="18" charset="0"/>
              </a:rPr>
              <a:t>Enrich the departmental </a:t>
            </a:r>
            <a:r>
              <a:rPr lang="en-US" sz="2400" b="1" kern="0" dirty="0">
                <a:solidFill>
                  <a:prstClr val="black"/>
                </a:solidFill>
                <a:latin typeface="Times New Roman" pitchFamily="18" charset="0"/>
                <a:ea typeface="Times New Roman"/>
                <a:cs typeface="Times New Roman" pitchFamily="18" charset="0"/>
              </a:rPr>
              <a:t>library with multimedia resources and critical texts</a:t>
            </a:r>
            <a:r>
              <a:rPr lang="en-US" sz="2400" kern="0" dirty="0">
                <a:solidFill>
                  <a:prstClr val="black"/>
                </a:solidFill>
                <a:latin typeface="Times New Roman" pitchFamily="18" charset="0"/>
                <a:ea typeface="Times New Roman"/>
                <a:cs typeface="Times New Roman" pitchFamily="18" charset="0"/>
              </a:rPr>
              <a:t>.</a:t>
            </a:r>
            <a:endParaRPr lang="en-US" sz="2400" kern="100" dirty="0">
              <a:solidFill>
                <a:prstClr val="black"/>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32219514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0176EE2-D43E-A346-A54F-C818EB487441}"/>
              </a:ext>
            </a:extLst>
          </p:cNvPr>
          <p:cNvSpPr>
            <a:spLocks noGrp="1"/>
          </p:cNvSpPr>
          <p:nvPr>
            <p:ph type="title" idx="4294967295"/>
          </p:nvPr>
        </p:nvSpPr>
        <p:spPr>
          <a:xfrm>
            <a:off x="413544" y="2297906"/>
            <a:ext cx="11028362" cy="404813"/>
          </a:xfrm>
        </p:spPr>
        <p:txBody>
          <a:bodyPr>
            <a:normAutofit fontScale="90000"/>
          </a:bodyPr>
          <a:lstStyle/>
          <a:p>
            <a:r>
              <a:rPr lang="en-US" sz="7200" b="1" dirty="0">
                <a:latin typeface="Arial Black" panose="020B0604020202020204" pitchFamily="34" charset="0"/>
                <a:cs typeface="Arial Black" panose="020B0604020202020204" pitchFamily="34" charset="0"/>
              </a:rPr>
              <a:t>Thank you</a:t>
            </a:r>
          </a:p>
        </p:txBody>
      </p:sp>
      <p:sp>
        <p:nvSpPr>
          <p:cNvPr id="3" name="Content Placeholder 2">
            <a:extLst>
              <a:ext uri="{FF2B5EF4-FFF2-40B4-BE49-F238E27FC236}">
                <a16:creationId xmlns="" xmlns:a16="http://schemas.microsoft.com/office/drawing/2014/main" id="{C3CB7636-060D-664D-A971-B870781AD21F}"/>
              </a:ext>
            </a:extLst>
          </p:cNvPr>
          <p:cNvSpPr>
            <a:spLocks noGrp="1"/>
          </p:cNvSpPr>
          <p:nvPr>
            <p:ph idx="4294967295"/>
          </p:nvPr>
        </p:nvSpPr>
        <p:spPr>
          <a:xfrm>
            <a:off x="6781800" y="3429000"/>
            <a:ext cx="4724400" cy="2446338"/>
          </a:xfrm>
        </p:spPr>
        <p:txBody>
          <a:bodyPr>
            <a:normAutofit/>
          </a:bodyPr>
          <a:lstStyle/>
          <a:p>
            <a:pPr marL="0" indent="0">
              <a:buNone/>
            </a:pPr>
            <a:r>
              <a:rPr lang="en-US" sz="2800" b="1" dirty="0">
                <a:latin typeface="Arial Black" panose="020B0604020202020204" pitchFamily="34" charset="0"/>
                <a:cs typeface="Arial Black" panose="020B0604020202020204" pitchFamily="34" charset="0"/>
              </a:rPr>
              <a:t>With Regards </a:t>
            </a:r>
          </a:p>
          <a:p>
            <a:pPr marL="0" indent="0">
              <a:buNone/>
            </a:pPr>
            <a:r>
              <a:rPr lang="en-US" sz="2800" b="1" dirty="0">
                <a:latin typeface="Arial Black" panose="020B0604020202020204" pitchFamily="34" charset="0"/>
                <a:cs typeface="Arial Black" panose="020B0604020202020204" pitchFamily="34" charset="0"/>
              </a:rPr>
              <a:t>Dr. </a:t>
            </a:r>
            <a:r>
              <a:rPr lang="en-US" sz="2800" b="1" dirty="0" err="1">
                <a:latin typeface="Arial Black" panose="020B0604020202020204" pitchFamily="34" charset="0"/>
                <a:cs typeface="Arial Black" panose="020B0604020202020204" pitchFamily="34" charset="0"/>
              </a:rPr>
              <a:t>Shalu</a:t>
            </a:r>
            <a:r>
              <a:rPr lang="en-US" sz="2800" b="1" dirty="0">
                <a:latin typeface="Arial Black" panose="020B0604020202020204" pitchFamily="34" charset="0"/>
                <a:cs typeface="Arial Black" panose="020B0604020202020204" pitchFamily="34" charset="0"/>
              </a:rPr>
              <a:t> </a:t>
            </a:r>
            <a:r>
              <a:rPr lang="en-US" sz="2800" b="1" dirty="0" err="1">
                <a:latin typeface="Arial Black" panose="020B0604020202020204" pitchFamily="34" charset="0"/>
                <a:cs typeface="Arial Black" panose="020B0604020202020204" pitchFamily="34" charset="0"/>
              </a:rPr>
              <a:t>Kaur</a:t>
            </a:r>
            <a:endParaRPr lang="en-US" sz="2800" b="1" dirty="0">
              <a:latin typeface="Arial Black" panose="020B0604020202020204" pitchFamily="34" charset="0"/>
              <a:cs typeface="Arial Black" panose="020B0604020202020204" pitchFamily="34" charset="0"/>
            </a:endParaRPr>
          </a:p>
          <a:p>
            <a:pPr marL="0" indent="0">
              <a:buNone/>
            </a:pPr>
            <a:r>
              <a:rPr lang="en-US" sz="2800" b="1" dirty="0">
                <a:latin typeface="Arial Black" panose="020B0604020202020204" pitchFamily="34" charset="0"/>
                <a:cs typeface="Arial Black" panose="020B0604020202020204" pitchFamily="34" charset="0"/>
              </a:rPr>
              <a:t>Department of Punjabi</a:t>
            </a:r>
          </a:p>
        </p:txBody>
      </p:sp>
    </p:spTree>
    <p:extLst>
      <p:ext uri="{BB962C8B-B14F-4D97-AF65-F5344CB8AC3E}">
        <p14:creationId xmlns:p14="http://schemas.microsoft.com/office/powerpoint/2010/main" val="3981980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DF444DC7-7EA0-CB4E-8998-58B8EDAF64D1}"/>
              </a:ext>
            </a:extLst>
          </p:cNvPr>
          <p:cNvSpPr>
            <a:spLocks noGrp="1"/>
          </p:cNvSpPr>
          <p:nvPr>
            <p:ph idx="4294967295"/>
          </p:nvPr>
        </p:nvSpPr>
        <p:spPr>
          <a:xfrm>
            <a:off x="1083469" y="685800"/>
            <a:ext cx="10117931" cy="5486400"/>
          </a:xfrm>
        </p:spPr>
        <p:txBody>
          <a:bodyPr>
            <a:noAutofit/>
          </a:bodyPr>
          <a:lstStyle/>
          <a:p>
            <a:pPr algn="just"/>
            <a:r>
              <a:rPr lang="en-US" sz="2800" dirty="0">
                <a:latin typeface="Times New Roman" pitchFamily="18" charset="0"/>
                <a:cs typeface="Times New Roman" pitchFamily="18" charset="0"/>
              </a:rPr>
              <a:t>Students can achieve heights in the profession of Punjabi media, translations, teaching etc.</a:t>
            </a:r>
          </a:p>
          <a:p>
            <a:pPr algn="just"/>
            <a:r>
              <a:rPr lang="en-US" sz="2800" dirty="0">
                <a:latin typeface="Times New Roman" pitchFamily="18" charset="0"/>
                <a:cs typeface="Times New Roman" pitchFamily="18" charset="0"/>
              </a:rPr>
              <a:t>Moreover, they can compete for the civil services, where candidates are allowed to take the examination in the languages covered under the 8</a:t>
            </a:r>
            <a:r>
              <a:rPr lang="en-US" sz="2800" baseline="30000" dirty="0">
                <a:latin typeface="Times New Roman" pitchFamily="18" charset="0"/>
                <a:cs typeface="Times New Roman" pitchFamily="18" charset="0"/>
              </a:rPr>
              <a:t>th</a:t>
            </a:r>
            <a:r>
              <a:rPr lang="en-US" sz="2800" dirty="0">
                <a:latin typeface="Times New Roman" pitchFamily="18" charset="0"/>
                <a:cs typeface="Times New Roman" pitchFamily="18" charset="0"/>
              </a:rPr>
              <a:t> schedule of the Constitution of India</a:t>
            </a:r>
            <a:r>
              <a:rPr lang="en-US" sz="2800" dirty="0">
                <a:latin typeface="Abadi" panose="020B0604020104020204" pitchFamily="34" charset="0"/>
              </a:rPr>
              <a:t>.</a:t>
            </a:r>
            <a:r>
              <a:rPr lang="en-IN" sz="2800" dirty="0">
                <a:latin typeface="Times New Roman"/>
                <a:ea typeface="Calibri"/>
              </a:rPr>
              <a:t> </a:t>
            </a:r>
          </a:p>
          <a:p>
            <a:pPr algn="just"/>
            <a:r>
              <a:rPr lang="en-IN" sz="2800" dirty="0">
                <a:latin typeface="Times New Roman"/>
                <a:ea typeface="Calibri"/>
              </a:rPr>
              <a:t>To preserve, promote and propagate the rich heritage of Punjabi language, literature, and culture; to foster critical and creative engagement with the linguistic and literary traditions of Punjab. The department aspires to cultivate a deep appreciation for academic excellence.</a:t>
            </a:r>
            <a:endParaRPr lang="en-US" sz="2800" dirty="0">
              <a:latin typeface="Abadi" panose="020B0604020104020204" pitchFamily="34" charset="0"/>
            </a:endParaRPr>
          </a:p>
        </p:txBody>
      </p:sp>
    </p:spTree>
    <p:extLst>
      <p:ext uri="{BB962C8B-B14F-4D97-AF65-F5344CB8AC3E}">
        <p14:creationId xmlns:p14="http://schemas.microsoft.com/office/powerpoint/2010/main" val="2704930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EF2CEC-ADB5-D04F-95AA-7A2987B1747B}"/>
              </a:ext>
            </a:extLst>
          </p:cNvPr>
          <p:cNvSpPr>
            <a:spLocks noGrp="1"/>
          </p:cNvSpPr>
          <p:nvPr>
            <p:ph type="title" idx="4294967295"/>
          </p:nvPr>
        </p:nvSpPr>
        <p:spPr>
          <a:xfrm>
            <a:off x="0" y="982663"/>
            <a:ext cx="9601200" cy="1303337"/>
          </a:xfrm>
        </p:spPr>
        <p:txBody>
          <a:bodyPr>
            <a:normAutofit/>
          </a:bodyPr>
          <a:lstStyle/>
          <a:p>
            <a:r>
              <a:rPr lang="en-US" sz="5400" u="sng" dirty="0">
                <a:latin typeface="Arial Black" panose="020B0604020202020204" pitchFamily="34" charset="0"/>
                <a:cs typeface="Arial Black" panose="020B0604020202020204" pitchFamily="34" charset="0"/>
              </a:rPr>
              <a:t>Faculty Profile</a:t>
            </a:r>
          </a:p>
        </p:txBody>
      </p:sp>
      <p:sp>
        <p:nvSpPr>
          <p:cNvPr id="3" name="Content Placeholder 2">
            <a:extLst>
              <a:ext uri="{FF2B5EF4-FFF2-40B4-BE49-F238E27FC236}">
                <a16:creationId xmlns="" xmlns:a16="http://schemas.microsoft.com/office/drawing/2014/main" id="{585258DA-5880-F043-9902-6C4A5AA0ACE6}"/>
              </a:ext>
            </a:extLst>
          </p:cNvPr>
          <p:cNvSpPr>
            <a:spLocks noGrp="1"/>
          </p:cNvSpPr>
          <p:nvPr>
            <p:ph idx="4294967295"/>
          </p:nvPr>
        </p:nvSpPr>
        <p:spPr>
          <a:xfrm>
            <a:off x="1096566" y="2557462"/>
            <a:ext cx="9601200" cy="3317875"/>
          </a:xfrm>
        </p:spPr>
        <p:txBody>
          <a:bodyPr anchor="ctr">
            <a:noAutofit/>
          </a:bodyPr>
          <a:lstStyle/>
          <a:p>
            <a:pPr marL="0" indent="0" algn="just">
              <a:buNone/>
            </a:pPr>
            <a:endParaRPr lang="en-US" sz="2800" b="1" dirty="0">
              <a:solidFill>
                <a:schemeClr val="accent3"/>
              </a:solidFill>
              <a:latin typeface="Abadi" panose="020B0604020104020204" pitchFamily="34" charset="0"/>
            </a:endParaRPr>
          </a:p>
          <a:p>
            <a:pPr algn="just"/>
            <a:r>
              <a:rPr lang="en-US" sz="2800" b="1" dirty="0">
                <a:solidFill>
                  <a:schemeClr val="tx1"/>
                </a:solidFill>
                <a:latin typeface="Abadi" panose="020B0604020104020204" pitchFamily="34" charset="0"/>
              </a:rPr>
              <a:t>Faculty name -              </a:t>
            </a:r>
            <a:r>
              <a:rPr lang="en-US" sz="2800" b="1" dirty="0" smtClean="0">
                <a:solidFill>
                  <a:schemeClr val="tx1"/>
                </a:solidFill>
                <a:latin typeface="Abadi" panose="020B0604020104020204" pitchFamily="34" charset="0"/>
              </a:rPr>
              <a:t> </a:t>
            </a:r>
            <a:r>
              <a:rPr lang="en-US" sz="2800" b="1" dirty="0" smtClean="0">
                <a:solidFill>
                  <a:schemeClr val="accent3"/>
                </a:solidFill>
                <a:latin typeface="Abadi" panose="020B0604020104020204" pitchFamily="34" charset="0"/>
              </a:rPr>
              <a:t>Dr</a:t>
            </a:r>
            <a:r>
              <a:rPr lang="en-US" sz="2800" b="1" dirty="0">
                <a:solidFill>
                  <a:schemeClr val="accent3"/>
                </a:solidFill>
                <a:latin typeface="Abadi" panose="020B0604020104020204" pitchFamily="34" charset="0"/>
              </a:rPr>
              <a:t>. </a:t>
            </a:r>
            <a:r>
              <a:rPr lang="en-US" sz="2800" b="1" dirty="0" err="1">
                <a:solidFill>
                  <a:schemeClr val="accent3"/>
                </a:solidFill>
                <a:latin typeface="Abadi" panose="020B0604020104020204" pitchFamily="34" charset="0"/>
              </a:rPr>
              <a:t>Shalu</a:t>
            </a:r>
            <a:r>
              <a:rPr lang="en-US" sz="2800" b="1" dirty="0">
                <a:solidFill>
                  <a:schemeClr val="accent3"/>
                </a:solidFill>
                <a:latin typeface="Abadi" panose="020B0604020104020204" pitchFamily="34" charset="0"/>
              </a:rPr>
              <a:t> </a:t>
            </a:r>
            <a:r>
              <a:rPr lang="en-US" sz="2800" b="1" dirty="0" err="1">
                <a:solidFill>
                  <a:schemeClr val="accent3"/>
                </a:solidFill>
                <a:latin typeface="Abadi" panose="020B0604020104020204" pitchFamily="34" charset="0"/>
              </a:rPr>
              <a:t>Kaur</a:t>
            </a:r>
            <a:endParaRPr lang="en-US" sz="2800" b="1" dirty="0">
              <a:solidFill>
                <a:schemeClr val="accent3"/>
              </a:solidFill>
              <a:latin typeface="Abadi" panose="020B0604020104020204" pitchFamily="34" charset="0"/>
            </a:endParaRPr>
          </a:p>
          <a:p>
            <a:pPr algn="just"/>
            <a:r>
              <a:rPr lang="en-US" sz="2800" b="1" dirty="0">
                <a:latin typeface="Abadi" panose="020B0604020104020204" pitchFamily="34" charset="0"/>
              </a:rPr>
              <a:t>Highest Qualification –</a:t>
            </a:r>
            <a:r>
              <a:rPr lang="en-US" sz="2800" dirty="0">
                <a:latin typeface="Abadi" panose="020B0604020104020204" pitchFamily="34" charset="0"/>
              </a:rPr>
              <a:t> </a:t>
            </a:r>
            <a:r>
              <a:rPr lang="en-US" sz="2800" b="1" dirty="0" err="1">
                <a:solidFill>
                  <a:schemeClr val="accent3"/>
                </a:solidFill>
                <a:latin typeface="Abadi" panose="020B0604020104020204" pitchFamily="34" charset="0"/>
              </a:rPr>
              <a:t>M.Phil</a:t>
            </a:r>
            <a:r>
              <a:rPr lang="en-US" sz="2800" b="1" dirty="0">
                <a:solidFill>
                  <a:schemeClr val="accent3"/>
                </a:solidFill>
                <a:latin typeface="Abadi" panose="020B0604020104020204" pitchFamily="34" charset="0"/>
              </a:rPr>
              <a:t>, </a:t>
            </a:r>
            <a:r>
              <a:rPr lang="en-US" sz="2800" b="1" dirty="0" err="1">
                <a:solidFill>
                  <a:schemeClr val="accent3"/>
                </a:solidFill>
                <a:latin typeface="Abadi" panose="020B0604020104020204" pitchFamily="34" charset="0"/>
              </a:rPr>
              <a:t>P.hD</a:t>
            </a:r>
            <a:r>
              <a:rPr lang="en-US" sz="2800" b="1" dirty="0">
                <a:solidFill>
                  <a:schemeClr val="accent3"/>
                </a:solidFill>
                <a:latin typeface="Abadi" panose="020B0604020104020204" pitchFamily="34" charset="0"/>
              </a:rPr>
              <a:t> ,UGC- NET</a:t>
            </a:r>
          </a:p>
          <a:p>
            <a:pPr algn="just"/>
            <a:r>
              <a:rPr lang="en-US" sz="2800" b="1" dirty="0">
                <a:latin typeface="Abadi" panose="020B0604020104020204" pitchFamily="34" charset="0"/>
              </a:rPr>
              <a:t>Designation</a:t>
            </a:r>
            <a:r>
              <a:rPr lang="en-US" sz="2800" dirty="0">
                <a:latin typeface="Abadi" panose="020B0604020104020204" pitchFamily="34" charset="0"/>
              </a:rPr>
              <a:t>  </a:t>
            </a:r>
            <a:r>
              <a:rPr lang="en-US" sz="2800" b="1" dirty="0">
                <a:latin typeface="Abadi" panose="020B0604020104020204" pitchFamily="34" charset="0"/>
              </a:rPr>
              <a:t>- </a:t>
            </a:r>
            <a:r>
              <a:rPr lang="en-US" sz="2800" dirty="0">
                <a:latin typeface="Abadi" panose="020B0604020104020204" pitchFamily="34" charset="0"/>
              </a:rPr>
              <a:t>    </a:t>
            </a:r>
            <a:r>
              <a:rPr lang="en-US" sz="2800" b="1" dirty="0">
                <a:solidFill>
                  <a:schemeClr val="accent3"/>
                </a:solidFill>
                <a:latin typeface="Abadi" panose="020B0604020104020204" pitchFamily="34" charset="0"/>
              </a:rPr>
              <a:t>Assistant Professor</a:t>
            </a:r>
          </a:p>
          <a:p>
            <a:pPr algn="just"/>
            <a:r>
              <a:rPr lang="en-US" sz="2800" b="1" dirty="0">
                <a:latin typeface="Abadi" panose="020B0604020104020204" pitchFamily="34" charset="0"/>
              </a:rPr>
              <a:t>Specialization</a:t>
            </a:r>
            <a:r>
              <a:rPr lang="en-US" sz="2800" dirty="0">
                <a:latin typeface="Abadi" panose="020B0604020104020204" pitchFamily="34" charset="0"/>
              </a:rPr>
              <a:t> </a:t>
            </a:r>
            <a:r>
              <a:rPr lang="en-US" sz="2800" b="1" dirty="0">
                <a:latin typeface="Abadi" panose="020B0604020104020204" pitchFamily="34" charset="0"/>
              </a:rPr>
              <a:t>-</a:t>
            </a:r>
            <a:r>
              <a:rPr lang="en-US" sz="2800" dirty="0">
                <a:latin typeface="Abadi" panose="020B0604020104020204" pitchFamily="34" charset="0"/>
              </a:rPr>
              <a:t>   </a:t>
            </a:r>
            <a:r>
              <a:rPr lang="en-US" sz="2800" b="1" dirty="0">
                <a:solidFill>
                  <a:schemeClr val="accent3"/>
                </a:solidFill>
                <a:latin typeface="Abadi" panose="020B0604020104020204" pitchFamily="34" charset="0"/>
              </a:rPr>
              <a:t>Sufism, Dramatics, Feminism</a:t>
            </a:r>
          </a:p>
          <a:p>
            <a:pPr algn="just"/>
            <a:r>
              <a:rPr lang="en-US" sz="2800" b="1" dirty="0">
                <a:latin typeface="Abadi" panose="020B0604020104020204" pitchFamily="34" charset="0"/>
              </a:rPr>
              <a:t>Experience - </a:t>
            </a:r>
            <a:r>
              <a:rPr lang="en-US" sz="2800" dirty="0">
                <a:latin typeface="Abadi" panose="020B0604020104020204" pitchFamily="34" charset="0"/>
              </a:rPr>
              <a:t>       </a:t>
            </a:r>
            <a:r>
              <a:rPr lang="en-US" sz="2800" b="1" dirty="0">
                <a:solidFill>
                  <a:schemeClr val="accent3"/>
                </a:solidFill>
                <a:latin typeface="Abadi" panose="020B0604020104020204" pitchFamily="34" charset="0"/>
              </a:rPr>
              <a:t>7 years+</a:t>
            </a:r>
          </a:p>
          <a:p>
            <a:pPr marL="0" indent="0" algn="just">
              <a:buNone/>
            </a:pPr>
            <a:r>
              <a:rPr lang="en-US" sz="2800" b="1" dirty="0">
                <a:latin typeface="Abadi" panose="020B0604020104020204" pitchFamily="34" charset="0"/>
              </a:rPr>
              <a:t> </a:t>
            </a:r>
          </a:p>
        </p:txBody>
      </p:sp>
      <p:pic>
        <p:nvPicPr>
          <p:cNvPr id="4" name="Picture 4">
            <a:extLst>
              <a:ext uri="{FF2B5EF4-FFF2-40B4-BE49-F238E27FC236}">
                <a16:creationId xmlns="" xmlns:a16="http://schemas.microsoft.com/office/drawing/2014/main" id="{14FBFA37-B1BF-A847-839F-751505B1CCAF}"/>
              </a:ext>
            </a:extLst>
          </p:cNvPr>
          <p:cNvPicPr>
            <a:picLocks noChangeAspect="1"/>
          </p:cNvPicPr>
          <p:nvPr/>
        </p:nvPicPr>
        <p:blipFill>
          <a:blip r:embed="rId2"/>
          <a:stretch>
            <a:fillRect/>
          </a:stretch>
        </p:blipFill>
        <p:spPr>
          <a:xfrm>
            <a:off x="9448800" y="2819400"/>
            <a:ext cx="2116932" cy="3420270"/>
          </a:xfrm>
          <a:prstGeom prst="rect">
            <a:avLst/>
          </a:prstGeom>
        </p:spPr>
      </p:pic>
    </p:spTree>
    <p:extLst>
      <p:ext uri="{BB962C8B-B14F-4D97-AF65-F5344CB8AC3E}">
        <p14:creationId xmlns:p14="http://schemas.microsoft.com/office/powerpoint/2010/main" val="4262136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spcBef>
                <a:spcPts val="0"/>
              </a:spcBef>
            </a:pPr>
            <a:r>
              <a:rPr lang="en-US" sz="5400" b="1" u="sng" dirty="0">
                <a:ln>
                  <a:noFill/>
                </a:ln>
                <a:solidFill>
                  <a:prstClr val="black"/>
                </a:solidFill>
                <a:latin typeface="Arial Black" panose="020B0604020202020204" pitchFamily="34" charset="0"/>
                <a:ea typeface="+mn-ea"/>
                <a:cs typeface="Arial Black" panose="020B0604020202020204" pitchFamily="34" charset="0"/>
              </a:rPr>
              <a:t>Retired Faculty</a:t>
            </a:r>
            <a:br>
              <a:rPr lang="en-US" sz="5400" b="1" u="sng" dirty="0">
                <a:ln>
                  <a:noFill/>
                </a:ln>
                <a:solidFill>
                  <a:prstClr val="black"/>
                </a:solidFill>
                <a:latin typeface="Arial Black" panose="020B0604020202020204" pitchFamily="34" charset="0"/>
                <a:ea typeface="+mn-ea"/>
                <a:cs typeface="Arial Black" panose="020B0604020202020204" pitchFamily="34" charset="0"/>
              </a:rPr>
            </a:br>
            <a:endParaRPr lang="en-US" dirty="0"/>
          </a:p>
        </p:txBody>
      </p:sp>
      <p:sp>
        <p:nvSpPr>
          <p:cNvPr id="3" name="Content Placeholder 2"/>
          <p:cNvSpPr>
            <a:spLocks noGrp="1"/>
          </p:cNvSpPr>
          <p:nvPr>
            <p:ph idx="1"/>
          </p:nvPr>
        </p:nvSpPr>
        <p:spPr/>
        <p:txBody>
          <a:bodyPr>
            <a:normAutofit/>
          </a:bodyPr>
          <a:lstStyle/>
          <a:p>
            <a:pPr marL="0" lvl="0" indent="0">
              <a:spcBef>
                <a:spcPts val="0"/>
              </a:spcBef>
              <a:spcAft>
                <a:spcPts val="0"/>
              </a:spcAft>
              <a:buClrTx/>
              <a:buSzTx/>
              <a:buNone/>
            </a:pPr>
            <a:r>
              <a:rPr lang="en-US" sz="3200" b="1" dirty="0">
                <a:solidFill>
                  <a:prstClr val="black"/>
                </a:solidFill>
                <a:latin typeface="Times New Roman" pitchFamily="18" charset="0"/>
                <a:cs typeface="Times New Roman" pitchFamily="18" charset="0"/>
              </a:rPr>
              <a:t>Name -                       </a:t>
            </a:r>
            <a:r>
              <a:rPr lang="en-US" sz="3200" b="1" dirty="0">
                <a:solidFill>
                  <a:srgbClr val="44709D"/>
                </a:solidFill>
                <a:latin typeface="Times New Roman" pitchFamily="18" charset="0"/>
                <a:cs typeface="Times New Roman" pitchFamily="18" charset="0"/>
              </a:rPr>
              <a:t>Mrs. </a:t>
            </a:r>
            <a:r>
              <a:rPr lang="en-US" sz="3200" b="1" dirty="0" err="1">
                <a:solidFill>
                  <a:srgbClr val="44709D"/>
                </a:solidFill>
                <a:latin typeface="Times New Roman" pitchFamily="18" charset="0"/>
                <a:cs typeface="Times New Roman" pitchFamily="18" charset="0"/>
              </a:rPr>
              <a:t>Amarjit</a:t>
            </a:r>
            <a:r>
              <a:rPr lang="en-US" sz="3200" b="1" dirty="0">
                <a:solidFill>
                  <a:srgbClr val="44709D"/>
                </a:solidFill>
                <a:latin typeface="Times New Roman" pitchFamily="18" charset="0"/>
                <a:cs typeface="Times New Roman" pitchFamily="18" charset="0"/>
              </a:rPr>
              <a:t> Bali</a:t>
            </a:r>
          </a:p>
          <a:p>
            <a:pPr marL="0" lvl="0" indent="0">
              <a:spcBef>
                <a:spcPts val="0"/>
              </a:spcBef>
              <a:spcAft>
                <a:spcPts val="0"/>
              </a:spcAft>
              <a:buClrTx/>
              <a:buSzTx/>
              <a:buNone/>
            </a:pPr>
            <a:r>
              <a:rPr lang="en-US" sz="3200" b="1" dirty="0">
                <a:solidFill>
                  <a:prstClr val="black"/>
                </a:solidFill>
                <a:latin typeface="Times New Roman" pitchFamily="18" charset="0"/>
                <a:cs typeface="Times New Roman" pitchFamily="18" charset="0"/>
              </a:rPr>
              <a:t>Qualifications -         </a:t>
            </a:r>
            <a:r>
              <a:rPr lang="en-US" sz="3200" b="1" dirty="0">
                <a:solidFill>
                  <a:srgbClr val="44709D"/>
                </a:solidFill>
                <a:latin typeface="Times New Roman" pitchFamily="18" charset="0"/>
                <a:cs typeface="Times New Roman" pitchFamily="18" charset="0"/>
              </a:rPr>
              <a:t>M.A (Punjabi)</a:t>
            </a:r>
          </a:p>
          <a:p>
            <a:pPr marL="0" lvl="0" indent="0">
              <a:spcBef>
                <a:spcPts val="0"/>
              </a:spcBef>
              <a:spcAft>
                <a:spcPts val="0"/>
              </a:spcAft>
              <a:buClrTx/>
              <a:buSzTx/>
              <a:buNone/>
            </a:pPr>
            <a:r>
              <a:rPr lang="en-US" sz="3200" b="1" dirty="0">
                <a:solidFill>
                  <a:prstClr val="black"/>
                </a:solidFill>
                <a:latin typeface="Times New Roman" pitchFamily="18" charset="0"/>
                <a:cs typeface="Times New Roman" pitchFamily="18" charset="0"/>
              </a:rPr>
              <a:t>Date of Joining -       </a:t>
            </a:r>
            <a:r>
              <a:rPr lang="en-US" sz="3200" b="1" dirty="0">
                <a:solidFill>
                  <a:srgbClr val="44709D"/>
                </a:solidFill>
                <a:latin typeface="Times New Roman" pitchFamily="18" charset="0"/>
                <a:cs typeface="Times New Roman" pitchFamily="18" charset="0"/>
              </a:rPr>
              <a:t>1975</a:t>
            </a:r>
          </a:p>
          <a:p>
            <a:pPr marL="0" lvl="0" indent="0">
              <a:spcBef>
                <a:spcPts val="0"/>
              </a:spcBef>
              <a:spcAft>
                <a:spcPts val="0"/>
              </a:spcAft>
              <a:buClrTx/>
              <a:buSzTx/>
              <a:buNone/>
            </a:pPr>
            <a:r>
              <a:rPr lang="en-US" sz="3200" b="1" dirty="0">
                <a:solidFill>
                  <a:prstClr val="black"/>
                </a:solidFill>
                <a:latin typeface="Times New Roman" pitchFamily="18" charset="0"/>
                <a:cs typeface="Times New Roman" pitchFamily="18" charset="0"/>
              </a:rPr>
              <a:t>Date of Retirement - </a:t>
            </a:r>
            <a:r>
              <a:rPr lang="en-US" sz="3200" b="1" dirty="0">
                <a:solidFill>
                  <a:srgbClr val="44709D"/>
                </a:solidFill>
                <a:latin typeface="Times New Roman" pitchFamily="18" charset="0"/>
                <a:cs typeface="Times New Roman" pitchFamily="18" charset="0"/>
              </a:rPr>
              <a:t>November, 2016</a:t>
            </a:r>
          </a:p>
          <a:p>
            <a:endParaRPr lang="en-US" sz="3200" dirty="0"/>
          </a:p>
        </p:txBody>
      </p:sp>
    </p:spTree>
    <p:extLst>
      <p:ext uri="{BB962C8B-B14F-4D97-AF65-F5344CB8AC3E}">
        <p14:creationId xmlns:p14="http://schemas.microsoft.com/office/powerpoint/2010/main" val="4099674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C5EFB963-16C2-FA4B-90A8-E855748A26E4}"/>
              </a:ext>
            </a:extLst>
          </p:cNvPr>
          <p:cNvSpPr txBox="1"/>
          <p:nvPr/>
        </p:nvSpPr>
        <p:spPr>
          <a:xfrm>
            <a:off x="3045024" y="3244334"/>
            <a:ext cx="6113858" cy="369332"/>
          </a:xfrm>
          <a:prstGeom prst="rect">
            <a:avLst/>
          </a:prstGeom>
          <a:noFill/>
        </p:spPr>
        <p:txBody>
          <a:bodyPr wrap="square">
            <a:spAutoFit/>
          </a:bodyPr>
          <a:lstStyle/>
          <a:p>
            <a:pPr marL="0" algn="l" rtl="0" eaLnBrk="1" fontAlgn="t" latinLnBrk="0" hangingPunct="1">
              <a:spcBef>
                <a:spcPts val="0"/>
              </a:spcBef>
              <a:spcAft>
                <a:spcPts val="0"/>
              </a:spcAft>
            </a:pPr>
            <a:endParaRPr lang="en-US" sz="1800" b="0" i="0" u="none" strike="noStrike">
              <a:effectLst/>
              <a:latin typeface="Arial" panose="020B0604020202020204" pitchFamily="34" charset="0"/>
            </a:endParaRPr>
          </a:p>
        </p:txBody>
      </p:sp>
      <p:graphicFrame>
        <p:nvGraphicFramePr>
          <p:cNvPr id="9" name="Table 9">
            <a:extLst>
              <a:ext uri="{FF2B5EF4-FFF2-40B4-BE49-F238E27FC236}">
                <a16:creationId xmlns="" xmlns:a16="http://schemas.microsoft.com/office/drawing/2014/main" id="{271C85AE-3BCF-1E43-98BC-6FA99DB0B782}"/>
              </a:ext>
            </a:extLst>
          </p:cNvPr>
          <p:cNvGraphicFramePr>
            <a:graphicFrameLocks noGrp="1"/>
          </p:cNvGraphicFramePr>
          <p:nvPr>
            <p:extLst>
              <p:ext uri="{D42A27DB-BD31-4B8C-83A1-F6EECF244321}">
                <p14:modId xmlns:p14="http://schemas.microsoft.com/office/powerpoint/2010/main" val="1032116211"/>
              </p:ext>
            </p:extLst>
          </p:nvPr>
        </p:nvGraphicFramePr>
        <p:xfrm>
          <a:off x="533400" y="685800"/>
          <a:ext cx="11049000" cy="5697423"/>
        </p:xfrm>
        <a:graphic>
          <a:graphicData uri="http://schemas.openxmlformats.org/drawingml/2006/table">
            <a:tbl>
              <a:tblPr firstRow="1" firstCol="1">
                <a:tableStyleId>{08FB837D-C827-4EFA-A057-4D05807E0F7C}</a:tableStyleId>
              </a:tblPr>
              <a:tblGrid>
                <a:gridCol w="743719">
                  <a:extLst>
                    <a:ext uri="{9D8B030D-6E8A-4147-A177-3AD203B41FA5}">
                      <a16:colId xmlns="" xmlns:a16="http://schemas.microsoft.com/office/drawing/2014/main" val="3237417317"/>
                    </a:ext>
                  </a:extLst>
                </a:gridCol>
                <a:gridCol w="5202896">
                  <a:extLst>
                    <a:ext uri="{9D8B030D-6E8A-4147-A177-3AD203B41FA5}">
                      <a16:colId xmlns="" xmlns:a16="http://schemas.microsoft.com/office/drawing/2014/main" val="1244560894"/>
                    </a:ext>
                  </a:extLst>
                </a:gridCol>
                <a:gridCol w="2718137">
                  <a:extLst>
                    <a:ext uri="{9D8B030D-6E8A-4147-A177-3AD203B41FA5}">
                      <a16:colId xmlns="" xmlns:a16="http://schemas.microsoft.com/office/drawing/2014/main" val="1914702141"/>
                    </a:ext>
                  </a:extLst>
                </a:gridCol>
                <a:gridCol w="1548954">
                  <a:extLst>
                    <a:ext uri="{9D8B030D-6E8A-4147-A177-3AD203B41FA5}">
                      <a16:colId xmlns="" xmlns:a16="http://schemas.microsoft.com/office/drawing/2014/main" val="1443593685"/>
                    </a:ext>
                  </a:extLst>
                </a:gridCol>
                <a:gridCol w="835294">
                  <a:extLst>
                    <a:ext uri="{9D8B030D-6E8A-4147-A177-3AD203B41FA5}">
                      <a16:colId xmlns="" xmlns:a16="http://schemas.microsoft.com/office/drawing/2014/main" val="1148330781"/>
                    </a:ext>
                  </a:extLst>
                </a:gridCol>
              </a:tblGrid>
              <a:tr h="1054965">
                <a:tc>
                  <a:txBody>
                    <a:bodyPr/>
                    <a:lstStyle/>
                    <a:p>
                      <a:pPr algn="just" rtl="0"/>
                      <a:r>
                        <a:rPr lang="en-US" sz="2000" b="1" u="sng" dirty="0">
                          <a:solidFill>
                            <a:schemeClr val="tx1"/>
                          </a:solidFill>
                          <a:latin typeface="Abadi" panose="020B0604020104020204" pitchFamily="34" charset="0"/>
                        </a:rPr>
                        <a:t>S. No.</a:t>
                      </a:r>
                    </a:p>
                  </a:txBody>
                  <a:tcPr/>
                </a:tc>
                <a:tc>
                  <a:txBody>
                    <a:bodyPr/>
                    <a:lstStyle/>
                    <a:p>
                      <a:pPr algn="just" rtl="0"/>
                      <a:r>
                        <a:rPr lang="en-US" sz="2400" u="sng" dirty="0">
                          <a:solidFill>
                            <a:schemeClr val="tx1"/>
                          </a:solidFill>
                          <a:latin typeface="Abadi" panose="020B0604020104020204" pitchFamily="34" charset="0"/>
                          <a:cs typeface="Arial Black" panose="020B0604020202020204" pitchFamily="34" charset="0"/>
                        </a:rPr>
                        <a:t>Research Papers Detail.      </a:t>
                      </a:r>
                    </a:p>
                  </a:txBody>
                  <a:tcPr/>
                </a:tc>
                <a:tc>
                  <a:txBody>
                    <a:bodyPr/>
                    <a:lstStyle/>
                    <a:p>
                      <a:pPr algn="just" rtl="0"/>
                      <a:r>
                        <a:rPr lang="en-US" sz="2000" u="sng" dirty="0">
                          <a:solidFill>
                            <a:schemeClr val="tx1"/>
                          </a:solidFill>
                          <a:latin typeface="Abadi" panose="020B0604020104020204" pitchFamily="34" charset="0"/>
                        </a:rPr>
                        <a:t>ISSN/ISBN No.</a:t>
                      </a:r>
                    </a:p>
                  </a:txBody>
                  <a:tcPr/>
                </a:tc>
                <a:tc>
                  <a:txBody>
                    <a:bodyPr/>
                    <a:lstStyle/>
                    <a:p>
                      <a:pPr algn="just" rtl="0"/>
                      <a:r>
                        <a:rPr lang="en-US" sz="2000" u="sng" dirty="0">
                          <a:solidFill>
                            <a:schemeClr val="tx1"/>
                          </a:solidFill>
                          <a:latin typeface="Abadi" panose="020B0604020104020204" pitchFamily="34" charset="0"/>
                        </a:rPr>
                        <a:t>Journal Name </a:t>
                      </a:r>
                    </a:p>
                  </a:txBody>
                  <a:tcPr/>
                </a:tc>
                <a:tc>
                  <a:txBody>
                    <a:bodyPr/>
                    <a:lstStyle/>
                    <a:p>
                      <a:pPr algn="just" rtl="1"/>
                      <a:r>
                        <a:rPr lang="en-US" sz="2000" u="sng" dirty="0">
                          <a:solidFill>
                            <a:schemeClr val="tx1"/>
                          </a:solidFill>
                          <a:latin typeface="Abadi" panose="020B0604020104020204" pitchFamily="34" charset="0"/>
                        </a:rPr>
                        <a:t>Year</a:t>
                      </a:r>
                    </a:p>
                  </a:txBody>
                  <a:tcPr/>
                </a:tc>
                <a:extLst>
                  <a:ext uri="{0D108BD9-81ED-4DB2-BD59-A6C34878D82A}">
                    <a16:rowId xmlns="" xmlns:a16="http://schemas.microsoft.com/office/drawing/2014/main" val="3166286706"/>
                  </a:ext>
                </a:extLst>
              </a:tr>
              <a:tr h="1259178">
                <a:tc>
                  <a:txBody>
                    <a:bodyPr/>
                    <a:lstStyle/>
                    <a:p>
                      <a:pPr marL="0" indent="0" algn="just" rtl="0">
                        <a:buFont typeface="+mj-lt"/>
                        <a:buNone/>
                      </a:pPr>
                      <a:r>
                        <a:rPr lang="en-US" sz="2000" b="0" dirty="0">
                          <a:latin typeface="Times New Roman" pitchFamily="18" charset="0"/>
                          <a:cs typeface="Times New Roman" pitchFamily="18" charset="0"/>
                        </a:rPr>
                        <a:t>1.</a:t>
                      </a:r>
                    </a:p>
                  </a:txBody>
                  <a:tcPr/>
                </a:tc>
                <a:tc>
                  <a:txBody>
                    <a:bodyPr/>
                    <a:lstStyle/>
                    <a:p>
                      <a:pPr algn="just" rtl="0"/>
                      <a:r>
                        <a:rPr lang="en-US" sz="2400" b="0" dirty="0" err="1">
                          <a:latin typeface="Times New Roman" pitchFamily="18" charset="0"/>
                          <a:cs typeface="Times New Roman" pitchFamily="18" charset="0"/>
                        </a:rPr>
                        <a:t>Balwant</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Gargi</a:t>
                      </a:r>
                      <a:r>
                        <a:rPr lang="en-US" sz="2400" b="0" dirty="0">
                          <a:latin typeface="Times New Roman" pitchFamily="18" charset="0"/>
                          <a:cs typeface="Times New Roman" pitchFamily="18" charset="0"/>
                        </a:rPr>
                        <a:t> Di </a:t>
                      </a:r>
                      <a:r>
                        <a:rPr lang="en-US" sz="2400" b="0" dirty="0" err="1">
                          <a:latin typeface="Times New Roman" pitchFamily="18" charset="0"/>
                          <a:cs typeface="Times New Roman" pitchFamily="18" charset="0"/>
                        </a:rPr>
                        <a:t>Pustak</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Nim</a:t>
                      </a:r>
                      <a:r>
                        <a:rPr lang="en-US" sz="2400" b="0" dirty="0">
                          <a:latin typeface="Times New Roman" pitchFamily="18" charset="0"/>
                          <a:cs typeface="Times New Roman" pitchFamily="18" charset="0"/>
                        </a:rPr>
                        <a:t> De </a:t>
                      </a:r>
                      <a:r>
                        <a:rPr lang="en-US" sz="2400" b="0" dirty="0" err="1">
                          <a:latin typeface="Times New Roman" pitchFamily="18" charset="0"/>
                          <a:cs typeface="Times New Roman" pitchFamily="18" charset="0"/>
                        </a:rPr>
                        <a:t>Pattay</a:t>
                      </a:r>
                      <a:r>
                        <a:rPr lang="en-US" sz="2400" b="0" dirty="0">
                          <a:latin typeface="Times New Roman" pitchFamily="18" charset="0"/>
                          <a:cs typeface="Times New Roman" pitchFamily="18" charset="0"/>
                        </a:rPr>
                        <a:t> : </a:t>
                      </a:r>
                      <a:r>
                        <a:rPr lang="en-US" sz="2400" b="0" dirty="0" err="1">
                          <a:latin typeface="Times New Roman" pitchFamily="18" charset="0"/>
                          <a:cs typeface="Times New Roman" pitchFamily="18" charset="0"/>
                        </a:rPr>
                        <a:t>Ek</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Adhiyan</a:t>
                      </a:r>
                      <a:endParaRPr lang="en-US" sz="2400" b="0" dirty="0">
                        <a:latin typeface="Times New Roman" pitchFamily="18" charset="0"/>
                        <a:cs typeface="Times New Roman" pitchFamily="18" charset="0"/>
                      </a:endParaRPr>
                    </a:p>
                    <a:p>
                      <a:pPr algn="just" rtl="0"/>
                      <a:r>
                        <a:rPr lang="en-US" sz="2400" b="0" dirty="0">
                          <a:latin typeface="Times New Roman" pitchFamily="18" charset="0"/>
                          <a:cs typeface="Times New Roman" pitchFamily="18" charset="0"/>
                        </a:rPr>
                        <a:t>Single author </a:t>
                      </a:r>
                    </a:p>
                  </a:txBody>
                  <a:tcPr/>
                </a:tc>
                <a:tc>
                  <a:txBody>
                    <a:bodyPr/>
                    <a:lstStyle/>
                    <a:p>
                      <a:pPr algn="just" rtl="0"/>
                      <a:r>
                        <a:rPr lang="en-US" sz="2400" b="0" dirty="0">
                          <a:latin typeface="Times New Roman" pitchFamily="18" charset="0"/>
                          <a:cs typeface="Times New Roman" pitchFamily="18" charset="0"/>
                        </a:rPr>
                        <a:t>2456-253X</a:t>
                      </a:r>
                    </a:p>
                  </a:txBody>
                  <a:tcPr/>
                </a:tc>
                <a:tc>
                  <a:txBody>
                    <a:bodyPr/>
                    <a:lstStyle/>
                    <a:p>
                      <a:pPr algn="just" rtl="0"/>
                      <a:r>
                        <a:rPr lang="en-US" sz="2400" b="0" dirty="0">
                          <a:latin typeface="Times New Roman" pitchFamily="18" charset="0"/>
                          <a:cs typeface="Times New Roman" pitchFamily="18" charset="0"/>
                        </a:rPr>
                        <a:t>Aabru</a:t>
                      </a:r>
                    </a:p>
                  </a:txBody>
                  <a:tcPr/>
                </a:tc>
                <a:tc>
                  <a:txBody>
                    <a:bodyPr/>
                    <a:lstStyle/>
                    <a:p>
                      <a:pPr algn="just" rtl="0"/>
                      <a:r>
                        <a:rPr lang="en-US" sz="2400" b="0" dirty="0">
                          <a:latin typeface="Times New Roman" pitchFamily="18" charset="0"/>
                          <a:cs typeface="Times New Roman" pitchFamily="18" charset="0"/>
                        </a:rPr>
                        <a:t>2017</a:t>
                      </a:r>
                    </a:p>
                  </a:txBody>
                  <a:tcPr/>
                </a:tc>
                <a:extLst>
                  <a:ext uri="{0D108BD9-81ED-4DB2-BD59-A6C34878D82A}">
                    <a16:rowId xmlns="" xmlns:a16="http://schemas.microsoft.com/office/drawing/2014/main" val="264363312"/>
                  </a:ext>
                </a:extLst>
              </a:tr>
              <a:tr h="3248457">
                <a:tc>
                  <a:txBody>
                    <a:bodyPr/>
                    <a:lstStyle/>
                    <a:p>
                      <a:pPr algn="just" rtl="0"/>
                      <a:r>
                        <a:rPr lang="en-US" sz="2000" b="0" dirty="0">
                          <a:latin typeface="Times New Roman" pitchFamily="18" charset="0"/>
                          <a:cs typeface="Times New Roman" pitchFamily="18" charset="0"/>
                        </a:rPr>
                        <a:t>2.</a:t>
                      </a:r>
                    </a:p>
                    <a:p>
                      <a:pPr algn="just" rtl="0"/>
                      <a:endParaRPr lang="en-US" sz="2000" b="0" dirty="0">
                        <a:latin typeface="Times New Roman" pitchFamily="18" charset="0"/>
                        <a:cs typeface="Times New Roman" pitchFamily="18" charset="0"/>
                      </a:endParaRPr>
                    </a:p>
                    <a:p>
                      <a:pPr algn="just" rtl="0"/>
                      <a:endParaRPr lang="en-US" sz="2000" b="0" dirty="0">
                        <a:latin typeface="Times New Roman" pitchFamily="18" charset="0"/>
                        <a:cs typeface="Times New Roman" pitchFamily="18" charset="0"/>
                      </a:endParaRPr>
                    </a:p>
                    <a:p>
                      <a:pPr algn="just" rtl="0"/>
                      <a:endParaRPr lang="en-US" sz="2000" b="0" dirty="0">
                        <a:latin typeface="Times New Roman" pitchFamily="18" charset="0"/>
                        <a:cs typeface="Times New Roman" pitchFamily="18" charset="0"/>
                      </a:endParaRPr>
                    </a:p>
                    <a:p>
                      <a:pPr algn="just" rtl="0"/>
                      <a:endParaRPr lang="en-US" sz="2000" b="0" dirty="0">
                        <a:latin typeface="Times New Roman" pitchFamily="18" charset="0"/>
                        <a:cs typeface="Times New Roman" pitchFamily="18" charset="0"/>
                      </a:endParaRPr>
                    </a:p>
                    <a:p>
                      <a:pPr algn="just" rtl="0"/>
                      <a:r>
                        <a:rPr lang="en-US" sz="2000" b="0" dirty="0">
                          <a:latin typeface="Times New Roman" pitchFamily="18" charset="0"/>
                          <a:cs typeface="Times New Roman" pitchFamily="18" charset="0"/>
                        </a:rPr>
                        <a:t>3.</a:t>
                      </a:r>
                    </a:p>
                    <a:p>
                      <a:pPr algn="just" rtl="0"/>
                      <a:endParaRPr lang="en-US" sz="2000" b="0" dirty="0">
                        <a:latin typeface="Times New Roman" pitchFamily="18" charset="0"/>
                        <a:cs typeface="Times New Roman" pitchFamily="18" charset="0"/>
                      </a:endParaRPr>
                    </a:p>
                    <a:p>
                      <a:pPr algn="just" rtl="0"/>
                      <a:endParaRPr lang="en-US" sz="2000" b="0" dirty="0">
                        <a:latin typeface="Times New Roman" pitchFamily="18" charset="0"/>
                        <a:cs typeface="Times New Roman" pitchFamily="18" charset="0"/>
                      </a:endParaRPr>
                    </a:p>
                    <a:p>
                      <a:pPr algn="just" rtl="0"/>
                      <a:r>
                        <a:rPr lang="en-US" sz="2000" b="0" dirty="0">
                          <a:latin typeface="Times New Roman" pitchFamily="18" charset="0"/>
                          <a:cs typeface="Times New Roman" pitchFamily="18" charset="0"/>
                        </a:rPr>
                        <a:t>4.</a:t>
                      </a:r>
                    </a:p>
                  </a:txBody>
                  <a:tcPr/>
                </a:tc>
                <a:tc>
                  <a:txBody>
                    <a:bodyPr/>
                    <a:lstStyle/>
                    <a:p>
                      <a:pPr algn="just" rtl="0"/>
                      <a:r>
                        <a:rPr lang="en-US" sz="2400" b="0" dirty="0" err="1">
                          <a:latin typeface="Times New Roman" pitchFamily="18" charset="0"/>
                          <a:cs typeface="Times New Roman" pitchFamily="18" charset="0"/>
                        </a:rPr>
                        <a:t>Jarnail</a:t>
                      </a:r>
                      <a:r>
                        <a:rPr lang="en-US" sz="2400" b="0" dirty="0">
                          <a:latin typeface="Times New Roman" pitchFamily="18" charset="0"/>
                          <a:cs typeface="Times New Roman" pitchFamily="18" charset="0"/>
                        </a:rPr>
                        <a:t> Singh </a:t>
                      </a:r>
                      <a:r>
                        <a:rPr lang="en-US" sz="2400" b="0" dirty="0" err="1">
                          <a:latin typeface="Times New Roman" pitchFamily="18" charset="0"/>
                          <a:cs typeface="Times New Roman" pitchFamily="18" charset="0"/>
                        </a:rPr>
                        <a:t>Rachit</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Kahani</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Sangreh</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Kaaley</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Verkay</a:t>
                      </a:r>
                      <a:r>
                        <a:rPr lang="en-US" sz="2400" b="0" dirty="0">
                          <a:latin typeface="Times New Roman" pitchFamily="18" charset="0"/>
                          <a:cs typeface="Times New Roman" pitchFamily="18" charset="0"/>
                        </a:rPr>
                        <a:t>” De </a:t>
                      </a:r>
                      <a:r>
                        <a:rPr lang="en-US" sz="2400" b="0" dirty="0" err="1">
                          <a:latin typeface="Times New Roman" pitchFamily="18" charset="0"/>
                          <a:cs typeface="Times New Roman" pitchFamily="18" charset="0"/>
                        </a:rPr>
                        <a:t>Sarokar</a:t>
                      </a:r>
                      <a:r>
                        <a:rPr lang="en-US" sz="2400" b="0" dirty="0">
                          <a:latin typeface="Times New Roman" pitchFamily="18" charset="0"/>
                          <a:cs typeface="Times New Roman" pitchFamily="18" charset="0"/>
                        </a:rPr>
                        <a:t> </a:t>
                      </a:r>
                    </a:p>
                    <a:p>
                      <a:pPr algn="just" rtl="0"/>
                      <a:r>
                        <a:rPr lang="en-US" sz="2400" b="0" dirty="0">
                          <a:latin typeface="Times New Roman" pitchFamily="18" charset="0"/>
                          <a:cs typeface="Times New Roman" pitchFamily="18" charset="0"/>
                        </a:rPr>
                        <a:t>Single author </a:t>
                      </a:r>
                    </a:p>
                    <a:p>
                      <a:pPr algn="just" rtl="0"/>
                      <a:endParaRPr lang="en-US" sz="2400" b="0" dirty="0">
                        <a:latin typeface="Times New Roman" pitchFamily="18" charset="0"/>
                        <a:cs typeface="Times New Roman" pitchFamily="18" charset="0"/>
                      </a:endParaRPr>
                    </a:p>
                    <a:p>
                      <a:pPr algn="just" rtl="0"/>
                      <a:r>
                        <a:rPr lang="en-US" sz="2400" b="0" dirty="0">
                          <a:latin typeface="Times New Roman" pitchFamily="18" charset="0"/>
                          <a:cs typeface="Times New Roman" pitchFamily="18" charset="0"/>
                        </a:rPr>
                        <a:t>Baal</a:t>
                      </a:r>
                      <a:r>
                        <a:rPr lang="en-US" sz="2400" b="0" baseline="0" dirty="0">
                          <a:latin typeface="Times New Roman" pitchFamily="18" charset="0"/>
                          <a:cs typeface="Times New Roman" pitchFamily="18" charset="0"/>
                        </a:rPr>
                        <a:t>  </a:t>
                      </a:r>
                      <a:r>
                        <a:rPr lang="en-US" sz="2400" b="0" baseline="0" dirty="0" err="1">
                          <a:latin typeface="Times New Roman" pitchFamily="18" charset="0"/>
                          <a:cs typeface="Times New Roman" pitchFamily="18" charset="0"/>
                        </a:rPr>
                        <a:t>Sahit</a:t>
                      </a:r>
                      <a:r>
                        <a:rPr lang="en-US" sz="2400" b="0" baseline="0" dirty="0">
                          <a:latin typeface="Times New Roman" pitchFamily="18" charset="0"/>
                          <a:cs typeface="Times New Roman" pitchFamily="18" charset="0"/>
                        </a:rPr>
                        <a:t> : </a:t>
                      </a:r>
                      <a:r>
                        <a:rPr lang="en-US" sz="2400" b="0" baseline="0" dirty="0" err="1">
                          <a:latin typeface="Times New Roman" pitchFamily="18" charset="0"/>
                          <a:cs typeface="Times New Roman" pitchFamily="18" charset="0"/>
                        </a:rPr>
                        <a:t>Samasiyavan</a:t>
                      </a:r>
                      <a:r>
                        <a:rPr lang="en-US" sz="2400" b="0" baseline="0" dirty="0">
                          <a:latin typeface="Times New Roman" pitchFamily="18" charset="0"/>
                          <a:cs typeface="Times New Roman" pitchFamily="18" charset="0"/>
                        </a:rPr>
                        <a:t> Ate </a:t>
                      </a:r>
                      <a:r>
                        <a:rPr lang="en-US" sz="2400" b="0" baseline="0" dirty="0" err="1">
                          <a:latin typeface="Times New Roman" pitchFamily="18" charset="0"/>
                          <a:cs typeface="Times New Roman" pitchFamily="18" charset="0"/>
                        </a:rPr>
                        <a:t>Sambhawnavan</a:t>
                      </a:r>
                      <a:endParaRPr lang="en-US" sz="2400" b="0" baseline="0" dirty="0">
                        <a:latin typeface="Times New Roman" pitchFamily="18" charset="0"/>
                        <a:cs typeface="Times New Roman" pitchFamily="18" charset="0"/>
                      </a:endParaRPr>
                    </a:p>
                    <a:p>
                      <a:pPr algn="just" rtl="0"/>
                      <a:endParaRPr lang="en-US" sz="2400" b="0" dirty="0">
                        <a:effectLst/>
                        <a:latin typeface="Times New Roman"/>
                        <a:ea typeface="Calibri"/>
                      </a:endParaRPr>
                    </a:p>
                    <a:p>
                      <a:pPr algn="just" rtl="0"/>
                      <a:r>
                        <a:rPr lang="en-US" sz="2400" b="0" dirty="0" err="1">
                          <a:effectLst/>
                          <a:latin typeface="Times New Roman"/>
                          <a:ea typeface="Calibri"/>
                        </a:rPr>
                        <a:t>Rashtri</a:t>
                      </a:r>
                      <a:r>
                        <a:rPr lang="en-US" sz="2400" b="0" dirty="0">
                          <a:effectLst/>
                          <a:latin typeface="Times New Roman"/>
                          <a:ea typeface="Calibri"/>
                        </a:rPr>
                        <a:t> </a:t>
                      </a:r>
                      <a:r>
                        <a:rPr lang="en-US" sz="2400" b="0" dirty="0" err="1">
                          <a:effectLst/>
                          <a:latin typeface="Times New Roman"/>
                          <a:ea typeface="Calibri"/>
                        </a:rPr>
                        <a:t>Ekta</a:t>
                      </a:r>
                      <a:r>
                        <a:rPr lang="en-US" sz="2400" b="0" dirty="0">
                          <a:effectLst/>
                          <a:latin typeface="Times New Roman"/>
                          <a:ea typeface="Calibri"/>
                        </a:rPr>
                        <a:t> </a:t>
                      </a:r>
                      <a:r>
                        <a:rPr lang="en-US" sz="2400" b="0" dirty="0" err="1">
                          <a:effectLst/>
                          <a:latin typeface="Times New Roman"/>
                          <a:ea typeface="Calibri"/>
                        </a:rPr>
                        <a:t>wich</a:t>
                      </a:r>
                      <a:r>
                        <a:rPr lang="en-US" sz="2400" b="0" dirty="0">
                          <a:effectLst/>
                          <a:latin typeface="Times New Roman"/>
                          <a:ea typeface="Calibri"/>
                        </a:rPr>
                        <a:t> </a:t>
                      </a:r>
                      <a:r>
                        <a:rPr lang="en-US" sz="2400" b="0" dirty="0" err="1">
                          <a:effectLst/>
                          <a:latin typeface="Times New Roman"/>
                          <a:ea typeface="Calibri"/>
                        </a:rPr>
                        <a:t>Bhasha</a:t>
                      </a:r>
                      <a:r>
                        <a:rPr lang="en-US" sz="2400" b="0" dirty="0">
                          <a:effectLst/>
                          <a:latin typeface="Times New Roman"/>
                          <a:ea typeface="Calibri"/>
                        </a:rPr>
                        <a:t> di </a:t>
                      </a:r>
                      <a:r>
                        <a:rPr lang="en-US" sz="2400" b="0" dirty="0" err="1">
                          <a:effectLst/>
                          <a:latin typeface="Times New Roman"/>
                          <a:ea typeface="Calibri"/>
                        </a:rPr>
                        <a:t>Bhumika</a:t>
                      </a:r>
                      <a:endParaRPr lang="en-US" sz="2400" b="0" dirty="0">
                        <a:latin typeface="Times New Roman" pitchFamily="18" charset="0"/>
                        <a:cs typeface="Times New Roman" pitchFamily="18" charset="0"/>
                      </a:endParaRPr>
                    </a:p>
                  </a:txBody>
                  <a:tcPr/>
                </a:tc>
                <a:tc>
                  <a:txBody>
                    <a:bodyPr/>
                    <a:lstStyle/>
                    <a:p>
                      <a:pPr algn="just" rtl="0"/>
                      <a:r>
                        <a:rPr lang="en-US" sz="2400" b="0" dirty="0">
                          <a:latin typeface="Times New Roman" pitchFamily="18" charset="0"/>
                          <a:cs typeface="Times New Roman" pitchFamily="18" charset="0"/>
                        </a:rPr>
                        <a:t>978-93-85670-24-4</a:t>
                      </a:r>
                    </a:p>
                    <a:p>
                      <a:pPr algn="just" rtl="0"/>
                      <a:endParaRPr lang="en-US" sz="2400" b="0" dirty="0">
                        <a:latin typeface="Times New Roman" pitchFamily="18" charset="0"/>
                        <a:cs typeface="Times New Roman" pitchFamily="18" charset="0"/>
                      </a:endParaRPr>
                    </a:p>
                    <a:p>
                      <a:pPr algn="just" rtl="0"/>
                      <a:endParaRPr lang="en-US" sz="2400" b="0" dirty="0">
                        <a:latin typeface="Times New Roman" pitchFamily="18" charset="0"/>
                        <a:cs typeface="Times New Roman" pitchFamily="18" charset="0"/>
                      </a:endParaRPr>
                    </a:p>
                    <a:p>
                      <a:pPr algn="just" rtl="0"/>
                      <a:endParaRPr lang="en-US" sz="2400" b="0" dirty="0">
                        <a:latin typeface="Times New Roman" pitchFamily="18" charset="0"/>
                        <a:cs typeface="Times New Roman" pitchFamily="18" charset="0"/>
                      </a:endParaRPr>
                    </a:p>
                    <a:p>
                      <a:pPr algn="just" rtl="0"/>
                      <a:r>
                        <a:rPr lang="en-US" sz="2400" b="0" dirty="0">
                          <a:latin typeface="Times New Roman" pitchFamily="18" charset="0"/>
                          <a:cs typeface="Times New Roman" pitchFamily="18" charset="0"/>
                        </a:rPr>
                        <a:t>2456- 253X</a:t>
                      </a:r>
                    </a:p>
                    <a:p>
                      <a:pPr algn="just" rtl="0"/>
                      <a:endParaRPr lang="en-US" sz="2400" b="0" dirty="0">
                        <a:latin typeface="Times New Roman" pitchFamily="18" charset="0"/>
                        <a:cs typeface="Times New Roman" pitchFamily="18" charset="0"/>
                      </a:endParaRPr>
                    </a:p>
                    <a:p>
                      <a:pPr algn="just" rtl="0"/>
                      <a:endParaRPr lang="en-US" sz="2400" b="0" dirty="0">
                        <a:latin typeface="Times New Roman" pitchFamily="18" charset="0"/>
                        <a:cs typeface="Times New Roman" pitchFamily="18" charset="0"/>
                      </a:endParaRPr>
                    </a:p>
                    <a:p>
                      <a:pPr algn="just" rtl="0"/>
                      <a:r>
                        <a:rPr lang="en-US" sz="2400" b="0" dirty="0">
                          <a:latin typeface="Times New Roman" pitchFamily="18" charset="0"/>
                          <a:cs typeface="Times New Roman" pitchFamily="18" charset="0"/>
                        </a:rPr>
                        <a:t>2453- 253X</a:t>
                      </a:r>
                    </a:p>
                  </a:txBody>
                  <a:tcPr/>
                </a:tc>
                <a:tc>
                  <a:txBody>
                    <a:bodyPr/>
                    <a:lstStyle/>
                    <a:p>
                      <a:pPr algn="just" rtl="0"/>
                      <a:r>
                        <a:rPr lang="en-US" sz="2400" b="0" dirty="0" err="1">
                          <a:latin typeface="Times New Roman" pitchFamily="18" charset="0"/>
                          <a:cs typeface="Times New Roman" pitchFamily="18" charset="0"/>
                        </a:rPr>
                        <a:t>Pragaas</a:t>
                      </a:r>
                      <a:endParaRPr lang="en-US" sz="2400" b="0" dirty="0">
                        <a:latin typeface="Times New Roman" pitchFamily="18" charset="0"/>
                        <a:cs typeface="Times New Roman" pitchFamily="18" charset="0"/>
                      </a:endParaRPr>
                    </a:p>
                    <a:p>
                      <a:pPr algn="just" rtl="0"/>
                      <a:endParaRPr lang="en-US" sz="2400" b="0" dirty="0">
                        <a:latin typeface="Times New Roman" pitchFamily="18" charset="0"/>
                        <a:cs typeface="Times New Roman" pitchFamily="18" charset="0"/>
                      </a:endParaRPr>
                    </a:p>
                    <a:p>
                      <a:pPr algn="just" rtl="0"/>
                      <a:endParaRPr lang="en-US" sz="2400" b="0" dirty="0">
                        <a:latin typeface="Times New Roman" pitchFamily="18" charset="0"/>
                        <a:cs typeface="Times New Roman" pitchFamily="18" charset="0"/>
                      </a:endParaRPr>
                    </a:p>
                    <a:p>
                      <a:pPr algn="just" rtl="0"/>
                      <a:endParaRPr lang="en-US" sz="2400" b="0" dirty="0">
                        <a:latin typeface="Times New Roman" pitchFamily="18" charset="0"/>
                        <a:cs typeface="Times New Roman" pitchFamily="18" charset="0"/>
                      </a:endParaRPr>
                    </a:p>
                    <a:p>
                      <a:pPr algn="just" rtl="0"/>
                      <a:r>
                        <a:rPr lang="en-US" sz="2400" b="0" dirty="0" err="1">
                          <a:latin typeface="Times New Roman" pitchFamily="18" charset="0"/>
                          <a:cs typeface="Times New Roman" pitchFamily="18" charset="0"/>
                        </a:rPr>
                        <a:t>Aabru</a:t>
                      </a:r>
                      <a:endParaRPr lang="en-US" sz="2400" b="0" dirty="0">
                        <a:latin typeface="Times New Roman" pitchFamily="18" charset="0"/>
                        <a:cs typeface="Times New Roman" pitchFamily="18" charset="0"/>
                      </a:endParaRPr>
                    </a:p>
                    <a:p>
                      <a:pPr algn="just" rtl="0"/>
                      <a:endParaRPr lang="en-US" sz="2400" b="0" dirty="0">
                        <a:latin typeface="Times New Roman" pitchFamily="18" charset="0"/>
                        <a:cs typeface="Times New Roman" pitchFamily="18" charset="0"/>
                      </a:endParaRPr>
                    </a:p>
                    <a:p>
                      <a:pPr algn="just" rtl="0"/>
                      <a:endParaRPr lang="en-US" sz="2400" b="0" dirty="0">
                        <a:latin typeface="Times New Roman" pitchFamily="18" charset="0"/>
                        <a:cs typeface="Times New Roman" pitchFamily="18" charset="0"/>
                      </a:endParaRPr>
                    </a:p>
                    <a:p>
                      <a:pPr algn="just" rtl="0"/>
                      <a:r>
                        <a:rPr lang="en-US" sz="2400" b="0" dirty="0" err="1">
                          <a:latin typeface="Times New Roman" pitchFamily="18" charset="0"/>
                          <a:cs typeface="Times New Roman" pitchFamily="18" charset="0"/>
                        </a:rPr>
                        <a:t>Aabru</a:t>
                      </a:r>
                      <a:endParaRPr lang="en-US" sz="2400" b="0" dirty="0">
                        <a:latin typeface="Times New Roman" pitchFamily="18" charset="0"/>
                        <a:cs typeface="Times New Roman" pitchFamily="18" charset="0"/>
                      </a:endParaRPr>
                    </a:p>
                  </a:txBody>
                  <a:tcPr/>
                </a:tc>
                <a:tc>
                  <a:txBody>
                    <a:bodyPr/>
                    <a:lstStyle/>
                    <a:p>
                      <a:pPr algn="just" rtl="0"/>
                      <a:r>
                        <a:rPr lang="en-US" sz="2400" b="0" dirty="0">
                          <a:latin typeface="Times New Roman" pitchFamily="18" charset="0"/>
                          <a:cs typeface="Times New Roman" pitchFamily="18" charset="0"/>
                        </a:rPr>
                        <a:t>2017</a:t>
                      </a:r>
                    </a:p>
                    <a:p>
                      <a:pPr algn="just" rtl="0"/>
                      <a:endParaRPr lang="en-US" sz="2400" b="0" dirty="0">
                        <a:latin typeface="Times New Roman" pitchFamily="18" charset="0"/>
                        <a:cs typeface="Times New Roman" pitchFamily="18" charset="0"/>
                      </a:endParaRPr>
                    </a:p>
                    <a:p>
                      <a:pPr algn="just" rtl="0"/>
                      <a:endParaRPr lang="en-US" sz="2400" b="0" dirty="0">
                        <a:latin typeface="Times New Roman" pitchFamily="18" charset="0"/>
                        <a:cs typeface="Times New Roman" pitchFamily="18" charset="0"/>
                      </a:endParaRPr>
                    </a:p>
                    <a:p>
                      <a:pPr algn="just" rtl="0"/>
                      <a:endParaRPr lang="en-US" sz="2400" b="0" dirty="0">
                        <a:latin typeface="Times New Roman" pitchFamily="18" charset="0"/>
                        <a:cs typeface="Times New Roman" pitchFamily="18" charset="0"/>
                      </a:endParaRPr>
                    </a:p>
                    <a:p>
                      <a:pPr algn="just" rtl="0"/>
                      <a:r>
                        <a:rPr lang="en-US" sz="2400" b="0" dirty="0">
                          <a:latin typeface="Times New Roman" pitchFamily="18" charset="0"/>
                          <a:cs typeface="Times New Roman" pitchFamily="18" charset="0"/>
                        </a:rPr>
                        <a:t>2023</a:t>
                      </a:r>
                    </a:p>
                    <a:p>
                      <a:pPr algn="just" rtl="0"/>
                      <a:endParaRPr lang="en-US" sz="2400" b="0" dirty="0">
                        <a:latin typeface="Times New Roman" pitchFamily="18" charset="0"/>
                        <a:cs typeface="Times New Roman" pitchFamily="18" charset="0"/>
                      </a:endParaRPr>
                    </a:p>
                    <a:p>
                      <a:pPr algn="just" rtl="0"/>
                      <a:endParaRPr lang="en-US" sz="2400" b="0" dirty="0">
                        <a:latin typeface="Times New Roman" pitchFamily="18" charset="0"/>
                        <a:cs typeface="Times New Roman" pitchFamily="18" charset="0"/>
                      </a:endParaRPr>
                    </a:p>
                    <a:p>
                      <a:pPr algn="just" rtl="0"/>
                      <a:r>
                        <a:rPr lang="en-US" sz="2400" b="0" dirty="0">
                          <a:latin typeface="Times New Roman" pitchFamily="18" charset="0"/>
                          <a:cs typeface="Times New Roman" pitchFamily="18" charset="0"/>
                        </a:rPr>
                        <a:t>2024</a:t>
                      </a:r>
                    </a:p>
                    <a:p>
                      <a:pPr algn="just" rtl="0"/>
                      <a:endParaRPr lang="en-US" sz="2400" b="0" dirty="0">
                        <a:latin typeface="Times New Roman" pitchFamily="18" charset="0"/>
                        <a:cs typeface="Times New Roman" pitchFamily="18" charset="0"/>
                      </a:endParaRPr>
                    </a:p>
                  </a:txBody>
                  <a:tcPr/>
                </a:tc>
                <a:extLst>
                  <a:ext uri="{0D108BD9-81ED-4DB2-BD59-A6C34878D82A}">
                    <a16:rowId xmlns="" xmlns:a16="http://schemas.microsoft.com/office/drawing/2014/main" val="2047964519"/>
                  </a:ext>
                </a:extLst>
              </a:tr>
            </a:tbl>
          </a:graphicData>
        </a:graphic>
      </p:graphicFrame>
    </p:spTree>
    <p:extLst>
      <p:ext uri="{BB962C8B-B14F-4D97-AF65-F5344CB8AC3E}">
        <p14:creationId xmlns:p14="http://schemas.microsoft.com/office/powerpoint/2010/main" val="507367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 xmlns:a16="http://schemas.microsoft.com/office/drawing/2014/main" id="{5B8ABE18-EA58-3D42-9873-2C146778C97A}"/>
              </a:ext>
            </a:extLst>
          </p:cNvPr>
          <p:cNvGraphicFramePr>
            <a:graphicFrameLocks noGrp="1"/>
          </p:cNvGraphicFramePr>
          <p:nvPr>
            <p:extLst>
              <p:ext uri="{D42A27DB-BD31-4B8C-83A1-F6EECF244321}">
                <p14:modId xmlns:p14="http://schemas.microsoft.com/office/powerpoint/2010/main" val="4116983014"/>
              </p:ext>
            </p:extLst>
          </p:nvPr>
        </p:nvGraphicFramePr>
        <p:xfrm>
          <a:off x="381000" y="-86035"/>
          <a:ext cx="11430000" cy="7162800"/>
        </p:xfrm>
        <a:graphic>
          <a:graphicData uri="http://schemas.openxmlformats.org/drawingml/2006/table">
            <a:tbl>
              <a:tblPr firstRow="1" firstCol="1" bandRow="1">
                <a:tableStyleId>{08FB837D-C827-4EFA-A057-4D05807E0F7C}</a:tableStyleId>
              </a:tblPr>
              <a:tblGrid>
                <a:gridCol w="906426">
                  <a:extLst>
                    <a:ext uri="{9D8B030D-6E8A-4147-A177-3AD203B41FA5}">
                      <a16:colId xmlns="" xmlns:a16="http://schemas.microsoft.com/office/drawing/2014/main" val="342850283"/>
                    </a:ext>
                  </a:extLst>
                </a:gridCol>
                <a:gridCol w="3665574">
                  <a:extLst>
                    <a:ext uri="{9D8B030D-6E8A-4147-A177-3AD203B41FA5}">
                      <a16:colId xmlns="" xmlns:a16="http://schemas.microsoft.com/office/drawing/2014/main" val="830313410"/>
                    </a:ext>
                  </a:extLst>
                </a:gridCol>
                <a:gridCol w="3140408">
                  <a:extLst>
                    <a:ext uri="{9D8B030D-6E8A-4147-A177-3AD203B41FA5}">
                      <a16:colId xmlns="" xmlns:a16="http://schemas.microsoft.com/office/drawing/2014/main" val="787333821"/>
                    </a:ext>
                  </a:extLst>
                </a:gridCol>
                <a:gridCol w="2293320">
                  <a:extLst>
                    <a:ext uri="{9D8B030D-6E8A-4147-A177-3AD203B41FA5}">
                      <a16:colId xmlns="" xmlns:a16="http://schemas.microsoft.com/office/drawing/2014/main" val="964390026"/>
                    </a:ext>
                  </a:extLst>
                </a:gridCol>
                <a:gridCol w="1424272">
                  <a:extLst>
                    <a:ext uri="{9D8B030D-6E8A-4147-A177-3AD203B41FA5}">
                      <a16:colId xmlns="" xmlns:a16="http://schemas.microsoft.com/office/drawing/2014/main" val="2970032826"/>
                    </a:ext>
                  </a:extLst>
                </a:gridCol>
              </a:tblGrid>
              <a:tr h="452717">
                <a:tc>
                  <a:txBody>
                    <a:bodyPr/>
                    <a:lstStyle/>
                    <a:p>
                      <a:r>
                        <a:rPr lang="en-US" sz="2400" b="1" u="sng" dirty="0" err="1">
                          <a:solidFill>
                            <a:schemeClr val="tx1"/>
                          </a:solidFill>
                          <a:latin typeface="Abadi" panose="020B0604020104020204" pitchFamily="34" charset="0"/>
                        </a:rPr>
                        <a:t>S.no</a:t>
                      </a:r>
                      <a:r>
                        <a:rPr lang="en-US" u="sng" dirty="0">
                          <a:solidFill>
                            <a:schemeClr val="tx1"/>
                          </a:solidFill>
                          <a:latin typeface="Abadi" panose="020B0604020104020204" pitchFamily="34" charset="0"/>
                        </a:rPr>
                        <a:t>.</a:t>
                      </a:r>
                    </a:p>
                  </a:txBody>
                  <a:tcPr/>
                </a:tc>
                <a:tc>
                  <a:txBody>
                    <a:bodyPr/>
                    <a:lstStyle/>
                    <a:p>
                      <a:r>
                        <a:rPr lang="en-US" sz="2000" b="1" u="sng" dirty="0">
                          <a:solidFill>
                            <a:schemeClr val="tx1"/>
                          </a:solidFill>
                          <a:latin typeface="Abadi" panose="020B0604020104020204" pitchFamily="34" charset="0"/>
                        </a:rPr>
                        <a:t>Publication Type </a:t>
                      </a:r>
                    </a:p>
                  </a:txBody>
                  <a:tcPr/>
                </a:tc>
                <a:tc>
                  <a:txBody>
                    <a:bodyPr/>
                    <a:lstStyle/>
                    <a:p>
                      <a:r>
                        <a:rPr lang="en-US" sz="2400" u="none" dirty="0">
                          <a:solidFill>
                            <a:schemeClr val="tx1"/>
                          </a:solidFill>
                          <a:latin typeface="Abadi" panose="020B0604020104020204" pitchFamily="34" charset="0"/>
                        </a:rPr>
                        <a:t>    </a:t>
                      </a:r>
                      <a:r>
                        <a:rPr lang="en-US" sz="2400" u="sng" dirty="0">
                          <a:solidFill>
                            <a:schemeClr val="tx1"/>
                          </a:solidFill>
                          <a:latin typeface="Abadi" panose="020B0604020104020204" pitchFamily="34" charset="0"/>
                        </a:rPr>
                        <a:t>Title of the Book</a:t>
                      </a:r>
                    </a:p>
                  </a:txBody>
                  <a:tcPr/>
                </a:tc>
                <a:tc>
                  <a:txBody>
                    <a:bodyPr/>
                    <a:lstStyle/>
                    <a:p>
                      <a:r>
                        <a:rPr lang="en-US" sz="2000" dirty="0">
                          <a:solidFill>
                            <a:schemeClr val="tx1"/>
                          </a:solidFill>
                          <a:latin typeface="Abadi" panose="020B0604020104020204" pitchFamily="34" charset="0"/>
                        </a:rPr>
                        <a:t>ISSN/ISBN No.</a:t>
                      </a:r>
                    </a:p>
                  </a:txBody>
                  <a:tcPr/>
                </a:tc>
                <a:tc>
                  <a:txBody>
                    <a:bodyPr/>
                    <a:lstStyle/>
                    <a:p>
                      <a:r>
                        <a:rPr lang="en-US" sz="2400" u="sng" dirty="0">
                          <a:solidFill>
                            <a:schemeClr val="tx1"/>
                          </a:solidFill>
                          <a:latin typeface="Abadi" panose="020B0604020104020204" pitchFamily="34" charset="0"/>
                        </a:rPr>
                        <a:t>Year</a:t>
                      </a:r>
                    </a:p>
                  </a:txBody>
                  <a:tcPr/>
                </a:tc>
                <a:extLst>
                  <a:ext uri="{0D108BD9-81ED-4DB2-BD59-A6C34878D82A}">
                    <a16:rowId xmlns="" xmlns:a16="http://schemas.microsoft.com/office/drawing/2014/main" val="2271617973"/>
                  </a:ext>
                </a:extLst>
              </a:tr>
              <a:tr h="558475">
                <a:tc>
                  <a:txBody>
                    <a:bodyPr/>
                    <a:lstStyle/>
                    <a:p>
                      <a:endParaRPr lang="en-US" dirty="0"/>
                    </a:p>
                    <a:p>
                      <a:r>
                        <a:rPr lang="en-US" dirty="0"/>
                        <a:t>1.</a:t>
                      </a:r>
                    </a:p>
                  </a:txBody>
                  <a:tcPr/>
                </a:tc>
                <a:tc>
                  <a:txBody>
                    <a:bodyPr/>
                    <a:lstStyle/>
                    <a:p>
                      <a:endParaRPr lang="en-US" sz="2000" b="1" dirty="0">
                        <a:latin typeface="Times New Roman" pitchFamily="18" charset="0"/>
                        <a:cs typeface="Times New Roman" pitchFamily="18" charset="0"/>
                      </a:endParaRPr>
                    </a:p>
                    <a:p>
                      <a:r>
                        <a:rPr lang="en-US" sz="2000" b="1" dirty="0">
                          <a:latin typeface="Times New Roman" pitchFamily="18" charset="0"/>
                          <a:cs typeface="Times New Roman" pitchFamily="18" charset="0"/>
                        </a:rPr>
                        <a:t>Translation work </a:t>
                      </a:r>
                    </a:p>
                  </a:txBody>
                  <a:tcPr/>
                </a:tc>
                <a:tc>
                  <a:txBody>
                    <a:bodyPr/>
                    <a:lstStyle/>
                    <a:p>
                      <a:pPr>
                        <a:buFont typeface="Arial" pitchFamily="34" charset="0"/>
                        <a:buNone/>
                      </a:pPr>
                      <a:endParaRPr lang="en-US" sz="2000" dirty="0">
                        <a:latin typeface="Times New Roman" pitchFamily="18" charset="0"/>
                        <a:cs typeface="Times New Roman" pitchFamily="18" charset="0"/>
                      </a:endParaRPr>
                    </a:p>
                    <a:p>
                      <a:pPr>
                        <a:buFont typeface="Arial" pitchFamily="34" charset="0"/>
                        <a:buChar char="•"/>
                      </a:pPr>
                      <a:r>
                        <a:rPr lang="en-US" sz="2000" baseline="0" dirty="0">
                          <a:latin typeface="Times New Roman" pitchFamily="18" charset="0"/>
                          <a:cs typeface="Times New Roman" pitchFamily="18" charset="0"/>
                        </a:rPr>
                        <a:t> </a:t>
                      </a:r>
                      <a:r>
                        <a:rPr lang="en-US" sz="2000" dirty="0">
                          <a:latin typeface="Times New Roman" pitchFamily="18" charset="0"/>
                          <a:cs typeface="Times New Roman" pitchFamily="18" charset="0"/>
                        </a:rPr>
                        <a:t>Natak Trikree</a:t>
                      </a:r>
                    </a:p>
                  </a:txBody>
                  <a:tcPr/>
                </a:tc>
                <a:tc>
                  <a:txBody>
                    <a:bodyPr/>
                    <a:lstStyle/>
                    <a:p>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978-93-89778-48-9</a:t>
                      </a:r>
                    </a:p>
                  </a:txBody>
                  <a:tcPr/>
                </a:tc>
                <a:tc>
                  <a:txBody>
                    <a:bodyPr/>
                    <a:lstStyle/>
                    <a:p>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2020</a:t>
                      </a:r>
                    </a:p>
                  </a:txBody>
                  <a:tcPr/>
                </a:tc>
                <a:extLst>
                  <a:ext uri="{0D108BD9-81ED-4DB2-BD59-A6C34878D82A}">
                    <a16:rowId xmlns="" xmlns:a16="http://schemas.microsoft.com/office/drawing/2014/main" val="104016851"/>
                  </a:ext>
                </a:extLst>
              </a:tr>
              <a:tr h="5191392">
                <a:tc>
                  <a:txBody>
                    <a:bodyPr/>
                    <a:lstStyle/>
                    <a:p>
                      <a:endParaRPr lang="en-US" dirty="0"/>
                    </a:p>
                    <a:p>
                      <a:r>
                        <a:rPr lang="en-US" dirty="0"/>
                        <a:t>2.</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endParaRPr lang="en-US" sz="2000" b="1" dirty="0">
                        <a:latin typeface="Times New Roman" pitchFamily="18" charset="0"/>
                        <a:cs typeface="Times New Roman" pitchFamily="18" charset="0"/>
                      </a:endParaRPr>
                    </a:p>
                    <a:p>
                      <a:r>
                        <a:rPr lang="en-US" sz="2000" b="1" dirty="0">
                          <a:latin typeface="Times New Roman" pitchFamily="18" charset="0"/>
                          <a:cs typeface="Times New Roman" pitchFamily="18" charset="0"/>
                        </a:rPr>
                        <a:t>Chapter in Edited Books</a:t>
                      </a:r>
                    </a:p>
                    <a:p>
                      <a:pPr>
                        <a:buFont typeface="Arial" pitchFamily="34" charset="0"/>
                        <a:buChar char="•"/>
                      </a:pPr>
                      <a:endParaRPr lang="en-US" sz="2000" b="1" dirty="0">
                        <a:latin typeface="Times New Roman" pitchFamily="18" charset="0"/>
                        <a:cs typeface="Times New Roman" pitchFamily="18" charset="0"/>
                      </a:endParaRPr>
                    </a:p>
                    <a:p>
                      <a:pPr algn="just">
                        <a:buFont typeface="Arial" pitchFamily="34" charset="0"/>
                        <a:buChar char="•"/>
                      </a:pPr>
                      <a:r>
                        <a:rPr lang="en-US" sz="2000" b="1" dirty="0">
                          <a:latin typeface="Times New Roman" pitchFamily="18" charset="0"/>
                          <a:cs typeface="Times New Roman" pitchFamily="18" charset="0"/>
                        </a:rPr>
                        <a:t> </a:t>
                      </a:r>
                      <a:r>
                        <a:rPr lang="en-US" sz="2000" b="0" dirty="0" err="1">
                          <a:latin typeface="Times New Roman" pitchFamily="18" charset="0"/>
                          <a:cs typeface="Times New Roman" pitchFamily="18" charset="0"/>
                        </a:rPr>
                        <a:t>Waryam</a:t>
                      </a:r>
                      <a:r>
                        <a:rPr lang="en-US" sz="2000" b="0" dirty="0">
                          <a:latin typeface="Times New Roman" pitchFamily="18" charset="0"/>
                          <a:cs typeface="Times New Roman" pitchFamily="18" charset="0"/>
                        </a:rPr>
                        <a:t> Mast De </a:t>
                      </a:r>
                      <a:r>
                        <a:rPr lang="en-US" sz="2000" b="0" dirty="0" err="1">
                          <a:latin typeface="Times New Roman" pitchFamily="18" charset="0"/>
                          <a:cs typeface="Times New Roman" pitchFamily="18" charset="0"/>
                        </a:rPr>
                        <a:t>Natakan</a:t>
                      </a:r>
                      <a:r>
                        <a:rPr lang="en-US" sz="2000" b="0" baseline="0" dirty="0">
                          <a:latin typeface="Times New Roman" pitchFamily="18" charset="0"/>
                          <a:cs typeface="Times New Roman" pitchFamily="18" charset="0"/>
                        </a:rPr>
                        <a:t>     </a:t>
                      </a:r>
                      <a:r>
                        <a:rPr lang="en-US" sz="2000" b="0" baseline="0" dirty="0" err="1">
                          <a:latin typeface="Times New Roman" pitchFamily="18" charset="0"/>
                          <a:cs typeface="Times New Roman" pitchFamily="18" charset="0"/>
                        </a:rPr>
                        <a:t>Vich</a:t>
                      </a:r>
                      <a:r>
                        <a:rPr lang="en-US" sz="2000" b="0" baseline="0" dirty="0">
                          <a:latin typeface="Times New Roman" pitchFamily="18" charset="0"/>
                          <a:cs typeface="Times New Roman" pitchFamily="18" charset="0"/>
                        </a:rPr>
                        <a:t> </a:t>
                      </a:r>
                      <a:r>
                        <a:rPr lang="en-US" sz="2000" b="0" baseline="0" dirty="0" err="1">
                          <a:latin typeface="Times New Roman" pitchFamily="18" charset="0"/>
                          <a:cs typeface="Times New Roman" pitchFamily="18" charset="0"/>
                        </a:rPr>
                        <a:t>Naari-Chetna</a:t>
                      </a:r>
                      <a:endParaRPr lang="en-US" sz="2000" b="0" baseline="0" dirty="0">
                        <a:latin typeface="Times New Roman" pitchFamily="18" charset="0"/>
                        <a:cs typeface="Times New Roman" pitchFamily="18" charset="0"/>
                      </a:endParaRPr>
                    </a:p>
                    <a:p>
                      <a:pPr algn="just">
                        <a:buFont typeface="Arial" pitchFamily="34" charset="0"/>
                        <a:buChar char="•"/>
                      </a:pPr>
                      <a:endParaRPr lang="en-US" sz="2000" b="0" baseline="0" dirty="0">
                        <a:latin typeface="Times New Roman" pitchFamily="18" charset="0"/>
                        <a:cs typeface="Times New Roman" pitchFamily="18" charset="0"/>
                      </a:endParaRPr>
                    </a:p>
                    <a:p>
                      <a:pPr algn="just">
                        <a:buFont typeface="Arial" pitchFamily="34" charset="0"/>
                        <a:buChar char="•"/>
                      </a:pPr>
                      <a:r>
                        <a:rPr lang="en-US" sz="2000" b="0" baseline="0" dirty="0">
                          <a:latin typeface="Times New Roman" pitchFamily="18" charset="0"/>
                          <a:cs typeface="Times New Roman" pitchFamily="18" charset="0"/>
                        </a:rPr>
                        <a:t> </a:t>
                      </a:r>
                      <a:r>
                        <a:rPr lang="en-US" sz="2000" b="0" baseline="0" dirty="0" err="1">
                          <a:latin typeface="Times New Roman" pitchFamily="18" charset="0"/>
                          <a:cs typeface="Times New Roman" pitchFamily="18" charset="0"/>
                        </a:rPr>
                        <a:t>Pehle</a:t>
                      </a:r>
                      <a:r>
                        <a:rPr lang="en-US" sz="2000" b="0" baseline="0" dirty="0">
                          <a:latin typeface="Times New Roman" pitchFamily="18" charset="0"/>
                          <a:cs typeface="Times New Roman" pitchFamily="18" charset="0"/>
                        </a:rPr>
                        <a:t> Sikh </a:t>
                      </a:r>
                      <a:r>
                        <a:rPr lang="en-US" sz="2000" b="0" baseline="0" dirty="0" err="1">
                          <a:latin typeface="Times New Roman" pitchFamily="18" charset="0"/>
                          <a:cs typeface="Times New Roman" pitchFamily="18" charset="0"/>
                        </a:rPr>
                        <a:t>Raaj</a:t>
                      </a:r>
                      <a:r>
                        <a:rPr lang="en-US" sz="2000" b="0" baseline="0" dirty="0">
                          <a:latin typeface="Times New Roman" pitchFamily="18" charset="0"/>
                          <a:cs typeface="Times New Roman" pitchFamily="18" charset="0"/>
                        </a:rPr>
                        <a:t> </a:t>
                      </a:r>
                      <a:r>
                        <a:rPr lang="en-US" sz="2000" b="0" baseline="0" dirty="0" err="1">
                          <a:latin typeface="Times New Roman" pitchFamily="18" charset="0"/>
                          <a:cs typeface="Times New Roman" pitchFamily="18" charset="0"/>
                        </a:rPr>
                        <a:t>Da</a:t>
                      </a:r>
                      <a:r>
                        <a:rPr lang="en-US" sz="2000" b="0" baseline="0" dirty="0">
                          <a:latin typeface="Times New Roman" pitchFamily="18" charset="0"/>
                          <a:cs typeface="Times New Roman" pitchFamily="18" charset="0"/>
                        </a:rPr>
                        <a:t> </a:t>
                      </a:r>
                      <a:r>
                        <a:rPr lang="en-US" sz="2000" b="0" baseline="0" dirty="0" err="1">
                          <a:latin typeface="Times New Roman" pitchFamily="18" charset="0"/>
                          <a:cs typeface="Times New Roman" pitchFamily="18" charset="0"/>
                        </a:rPr>
                        <a:t>Ussraiya</a:t>
                      </a:r>
                      <a:r>
                        <a:rPr lang="en-US" sz="2000" b="0" baseline="0" dirty="0">
                          <a:latin typeface="Times New Roman" pitchFamily="18" charset="0"/>
                          <a:cs typeface="Times New Roman" pitchFamily="18" charset="0"/>
                        </a:rPr>
                        <a:t>: Baba Banda </a:t>
                      </a:r>
                      <a:r>
                        <a:rPr lang="en-US" sz="2000" b="0" baseline="0" dirty="0" err="1">
                          <a:latin typeface="Times New Roman" pitchFamily="18" charset="0"/>
                          <a:cs typeface="Times New Roman" pitchFamily="18" charset="0"/>
                        </a:rPr>
                        <a:t>Bahadur</a:t>
                      </a:r>
                      <a:endParaRPr lang="en-US" sz="2000" b="0" baseline="0" dirty="0">
                        <a:latin typeface="Times New Roman" pitchFamily="18" charset="0"/>
                        <a:cs typeface="Times New Roman" pitchFamily="18" charset="0"/>
                      </a:endParaRPr>
                    </a:p>
                    <a:p>
                      <a:pPr algn="just">
                        <a:buFont typeface="Arial" pitchFamily="34" charset="0"/>
                        <a:buChar char="•"/>
                      </a:pPr>
                      <a:endParaRPr lang="en-US" sz="2000" b="0" baseline="0" dirty="0">
                        <a:latin typeface="Times New Roman" pitchFamily="18" charset="0"/>
                        <a:cs typeface="Times New Roman" pitchFamily="18" charset="0"/>
                      </a:endParaRPr>
                    </a:p>
                    <a:p>
                      <a:pPr algn="just">
                        <a:buFont typeface="Arial" pitchFamily="34" charset="0"/>
                        <a:buChar char="•"/>
                      </a:pPr>
                      <a:r>
                        <a:rPr lang="en-US" sz="2000" b="0" baseline="0" dirty="0">
                          <a:latin typeface="Times New Roman" pitchFamily="18" charset="0"/>
                          <a:cs typeface="Times New Roman" pitchFamily="18" charset="0"/>
                        </a:rPr>
                        <a:t> Punjabi </a:t>
                      </a:r>
                      <a:r>
                        <a:rPr lang="en-US" sz="2000" b="0" baseline="0" dirty="0" err="1">
                          <a:latin typeface="Times New Roman" pitchFamily="18" charset="0"/>
                          <a:cs typeface="Times New Roman" pitchFamily="18" charset="0"/>
                        </a:rPr>
                        <a:t>Natakan</a:t>
                      </a:r>
                      <a:r>
                        <a:rPr lang="en-US" sz="2000" b="0" baseline="0" dirty="0">
                          <a:latin typeface="Times New Roman" pitchFamily="18" charset="0"/>
                          <a:cs typeface="Times New Roman" pitchFamily="18" charset="0"/>
                        </a:rPr>
                        <a:t> </a:t>
                      </a:r>
                      <a:r>
                        <a:rPr lang="en-US" sz="2000" b="0" baseline="0" dirty="0" err="1">
                          <a:latin typeface="Times New Roman" pitchFamily="18" charset="0"/>
                          <a:cs typeface="Times New Roman" pitchFamily="18" charset="0"/>
                        </a:rPr>
                        <a:t>Vich</a:t>
                      </a:r>
                      <a:r>
                        <a:rPr lang="en-US" sz="2000" b="0" baseline="0" dirty="0">
                          <a:latin typeface="Times New Roman" pitchFamily="18" charset="0"/>
                          <a:cs typeface="Times New Roman" pitchFamily="18" charset="0"/>
                        </a:rPr>
                        <a:t> </a:t>
                      </a:r>
                      <a:r>
                        <a:rPr lang="en-US" sz="2000" b="0" baseline="0" dirty="0" err="1">
                          <a:latin typeface="Times New Roman" pitchFamily="18" charset="0"/>
                          <a:cs typeface="Times New Roman" pitchFamily="18" charset="0"/>
                        </a:rPr>
                        <a:t>Naarivadi</a:t>
                      </a:r>
                      <a:r>
                        <a:rPr lang="en-US" sz="2000" b="0" baseline="0" dirty="0">
                          <a:latin typeface="Times New Roman" pitchFamily="18" charset="0"/>
                          <a:cs typeface="Times New Roman" pitchFamily="18" charset="0"/>
                        </a:rPr>
                        <a:t> </a:t>
                      </a:r>
                      <a:r>
                        <a:rPr lang="en-US" sz="2000" b="0" baseline="0" dirty="0" err="1">
                          <a:latin typeface="Times New Roman" pitchFamily="18" charset="0"/>
                          <a:cs typeface="Times New Roman" pitchFamily="18" charset="0"/>
                        </a:rPr>
                        <a:t>Maslay</a:t>
                      </a:r>
                      <a:r>
                        <a:rPr lang="en-US" sz="2000" b="0" baseline="0" dirty="0">
                          <a:latin typeface="Times New Roman" pitchFamily="18" charset="0"/>
                          <a:cs typeface="Times New Roman" pitchFamily="18" charset="0"/>
                        </a:rPr>
                        <a:t>.</a:t>
                      </a:r>
                    </a:p>
                    <a:p>
                      <a:pPr algn="just">
                        <a:buFont typeface="Arial" pitchFamily="34" charset="0"/>
                        <a:buChar char="•"/>
                      </a:pPr>
                      <a:endParaRPr lang="en-US" sz="2000" b="0" baseline="0" dirty="0">
                        <a:latin typeface="Times New Roman" pitchFamily="18" charset="0"/>
                        <a:cs typeface="Times New Roman" pitchFamily="18" charset="0"/>
                      </a:endParaRPr>
                    </a:p>
                    <a:p>
                      <a:pPr algn="just">
                        <a:buFont typeface="Arial" pitchFamily="34" charset="0"/>
                        <a:buChar char="•"/>
                      </a:pPr>
                      <a:r>
                        <a:rPr lang="en-US" sz="2000" b="0" baseline="0" dirty="0" err="1">
                          <a:latin typeface="Times New Roman" pitchFamily="18" charset="0"/>
                          <a:cs typeface="Times New Roman" pitchFamily="18" charset="0"/>
                        </a:rPr>
                        <a:t>Gurmat</a:t>
                      </a:r>
                      <a:r>
                        <a:rPr lang="en-US" sz="2000" b="0" baseline="0" dirty="0">
                          <a:latin typeface="Times New Roman" pitchFamily="18" charset="0"/>
                          <a:cs typeface="Times New Roman" pitchFamily="18" charset="0"/>
                        </a:rPr>
                        <a:t> </a:t>
                      </a:r>
                      <a:r>
                        <a:rPr lang="en-US" sz="2000" b="0" baseline="0" dirty="0" err="1">
                          <a:latin typeface="Times New Roman" pitchFamily="18" charset="0"/>
                          <a:cs typeface="Times New Roman" pitchFamily="18" charset="0"/>
                        </a:rPr>
                        <a:t>Sahitya</a:t>
                      </a:r>
                      <a:r>
                        <a:rPr lang="en-US" sz="2000" b="0" baseline="0" dirty="0">
                          <a:latin typeface="Times New Roman" pitchFamily="18" charset="0"/>
                          <a:cs typeface="Times New Roman" pitchFamily="18" charset="0"/>
                        </a:rPr>
                        <a:t> me </a:t>
                      </a:r>
                      <a:r>
                        <a:rPr lang="en-US" sz="2000" b="0" baseline="0" dirty="0" err="1">
                          <a:latin typeface="Times New Roman" pitchFamily="18" charset="0"/>
                          <a:cs typeface="Times New Roman" pitchFamily="18" charset="0"/>
                        </a:rPr>
                        <a:t>Matrabhumi</a:t>
                      </a:r>
                      <a:r>
                        <a:rPr lang="en-US" sz="2000" b="0" baseline="0" dirty="0">
                          <a:latin typeface="Times New Roman" pitchFamily="18" charset="0"/>
                          <a:cs typeface="Times New Roman" pitchFamily="18" charset="0"/>
                        </a:rPr>
                        <a:t> </a:t>
                      </a:r>
                      <a:r>
                        <a:rPr lang="en-US" sz="2000" b="0" baseline="0" dirty="0" err="1">
                          <a:latin typeface="Times New Roman" pitchFamily="18" charset="0"/>
                          <a:cs typeface="Times New Roman" pitchFamily="18" charset="0"/>
                        </a:rPr>
                        <a:t>ki</a:t>
                      </a:r>
                      <a:r>
                        <a:rPr lang="en-US" sz="2000" b="0" baseline="0" dirty="0">
                          <a:latin typeface="Times New Roman" pitchFamily="18" charset="0"/>
                          <a:cs typeface="Times New Roman" pitchFamily="18" charset="0"/>
                        </a:rPr>
                        <a:t> </a:t>
                      </a:r>
                      <a:r>
                        <a:rPr lang="en-US" sz="2000" b="0" baseline="0" dirty="0" err="1">
                          <a:latin typeface="Times New Roman" pitchFamily="18" charset="0"/>
                          <a:cs typeface="Times New Roman" pitchFamily="18" charset="0"/>
                        </a:rPr>
                        <a:t>Avdharna</a:t>
                      </a:r>
                      <a:endParaRPr lang="en-US" sz="2000" b="0" dirty="0">
                        <a:latin typeface="Times New Roman" pitchFamily="18" charset="0"/>
                        <a:cs typeface="Times New Roman" pitchFamily="18" charset="0"/>
                      </a:endParaRPr>
                    </a:p>
                    <a:p>
                      <a:endParaRPr lang="en-US" sz="2000" b="1" dirty="0">
                        <a:latin typeface="Times New Roman" pitchFamily="18" charset="0"/>
                        <a:cs typeface="Times New Roman" pitchFamily="18" charset="0"/>
                      </a:endParaRPr>
                    </a:p>
                    <a:p>
                      <a:endParaRPr lang="en-US" sz="2000" b="1" dirty="0">
                        <a:latin typeface="Times New Roman" pitchFamily="18" charset="0"/>
                        <a:cs typeface="Times New Roman" pitchFamily="18" charset="0"/>
                      </a:endParaRPr>
                    </a:p>
                    <a:p>
                      <a:endParaRPr lang="en-US" sz="2000" b="1" dirty="0">
                        <a:latin typeface="Times New Roman" pitchFamily="18" charset="0"/>
                        <a:cs typeface="Times New Roman" pitchFamily="18" charset="0"/>
                      </a:endParaRPr>
                    </a:p>
                  </a:txBody>
                  <a:tcPr/>
                </a:tc>
                <a:tc>
                  <a:txBody>
                    <a:bodyPr/>
                    <a:lstStyle/>
                    <a:p>
                      <a:pPr marL="285750" indent="-285750">
                        <a:buFont typeface="Arial" panose="020B0604020202020204" pitchFamily="34" charset="0"/>
                        <a:buChar char="•"/>
                      </a:pPr>
                      <a:endParaRPr lang="en-US" sz="2000" dirty="0">
                        <a:latin typeface="Times New Roman" pitchFamily="18" charset="0"/>
                        <a:cs typeface="Times New Roman" pitchFamily="18" charset="0"/>
                      </a:endParaRPr>
                    </a:p>
                    <a:p>
                      <a:pPr marL="285750" indent="-285750">
                        <a:buFont typeface="Arial" panose="020B0604020202020204" pitchFamily="34" charset="0"/>
                        <a:buChar char="•"/>
                      </a:pPr>
                      <a:endParaRPr lang="en-US" sz="2000" dirty="0">
                        <a:latin typeface="Times New Roman" pitchFamily="18" charset="0"/>
                        <a:cs typeface="Times New Roman" pitchFamily="18" charset="0"/>
                      </a:endParaRPr>
                    </a:p>
                    <a:p>
                      <a:pPr marL="285750" indent="-285750">
                        <a:buFont typeface="Arial" panose="020B0604020202020204" pitchFamily="34" charset="0"/>
                        <a:buChar char="•"/>
                      </a:pPr>
                      <a:endParaRPr lang="en-US" sz="2000" dirty="0">
                        <a:latin typeface="Times New Roman" pitchFamily="18" charset="0"/>
                        <a:cs typeface="Times New Roman" pitchFamily="18" charset="0"/>
                      </a:endParaRPr>
                    </a:p>
                    <a:p>
                      <a:pPr marL="285750" indent="-285750">
                        <a:buFont typeface="Arial" panose="020B0604020202020204" pitchFamily="34" charset="0"/>
                        <a:buChar char="•"/>
                      </a:pPr>
                      <a:r>
                        <a:rPr lang="en-US" sz="2000" dirty="0" err="1">
                          <a:latin typeface="Times New Roman" pitchFamily="18" charset="0"/>
                          <a:cs typeface="Times New Roman" pitchFamily="18" charset="0"/>
                        </a:rPr>
                        <a:t>Nawan</a:t>
                      </a:r>
                      <a:r>
                        <a:rPr lang="en-US" sz="2000" dirty="0">
                          <a:latin typeface="Times New Roman" pitchFamily="18" charset="0"/>
                          <a:cs typeface="Times New Roman" pitchFamily="18" charset="0"/>
                        </a:rPr>
                        <a:t> Punjabi </a:t>
                      </a:r>
                      <a:r>
                        <a:rPr lang="en-US" sz="2000" dirty="0" err="1">
                          <a:latin typeface="Times New Roman" pitchFamily="18" charset="0"/>
                          <a:cs typeface="Times New Roman" pitchFamily="18" charset="0"/>
                        </a:rPr>
                        <a:t>Natak</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Ik</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Adhiyain</a:t>
                      </a:r>
                      <a:endParaRPr lang="en-US" sz="2000" dirty="0">
                        <a:latin typeface="Times New Roman" pitchFamily="18" charset="0"/>
                        <a:cs typeface="Times New Roman" pitchFamily="18" charset="0"/>
                      </a:endParaRPr>
                    </a:p>
                    <a:p>
                      <a:pPr marL="285750" indent="-285750">
                        <a:buFont typeface="Arial" panose="020B0604020202020204" pitchFamily="34" charset="0"/>
                        <a:buChar char="•"/>
                      </a:pPr>
                      <a:endParaRPr lang="en-US" sz="2000" dirty="0">
                        <a:latin typeface="Times New Roman" pitchFamily="18" charset="0"/>
                        <a:cs typeface="Times New Roman" pitchFamily="18" charset="0"/>
                      </a:endParaRPr>
                    </a:p>
                    <a:p>
                      <a:pPr marL="285750" indent="-285750">
                        <a:buFont typeface="Arial" panose="020B0604020202020204" pitchFamily="34" charset="0"/>
                        <a:buChar char="•"/>
                      </a:pPr>
                      <a:r>
                        <a:rPr lang="en-US" sz="2000" dirty="0">
                          <a:latin typeface="Times New Roman" pitchFamily="18" charset="0"/>
                          <a:cs typeface="Times New Roman" pitchFamily="18" charset="0"/>
                        </a:rPr>
                        <a:t>Baba Banda Singh </a:t>
                      </a:r>
                      <a:r>
                        <a:rPr lang="en-US" sz="2000" dirty="0" err="1">
                          <a:latin typeface="Times New Roman" pitchFamily="18" charset="0"/>
                          <a:cs typeface="Times New Roman" pitchFamily="18" charset="0"/>
                        </a:rPr>
                        <a:t>Bahadur</a:t>
                      </a:r>
                      <a:r>
                        <a:rPr lang="en-US" sz="2000" dirty="0">
                          <a:latin typeface="Times New Roman" pitchFamily="18" charset="0"/>
                          <a:cs typeface="Times New Roman" pitchFamily="18" charset="0"/>
                        </a:rPr>
                        <a:t> : Mahan Sikh </a:t>
                      </a:r>
                      <a:r>
                        <a:rPr lang="en-US" sz="2000" dirty="0" err="1">
                          <a:latin typeface="Times New Roman" pitchFamily="18" charset="0"/>
                          <a:cs typeface="Times New Roman" pitchFamily="18" charset="0"/>
                        </a:rPr>
                        <a:t>Jarnail</a:t>
                      </a:r>
                      <a:endParaRPr lang="en-US" sz="2000" dirty="0">
                        <a:latin typeface="Times New Roman" pitchFamily="18" charset="0"/>
                        <a:cs typeface="Times New Roman" pitchFamily="18" charset="0"/>
                      </a:endParaRPr>
                    </a:p>
                    <a:p>
                      <a:pPr marL="285750" indent="-285750">
                        <a:buFont typeface="Arial" panose="020B0604020202020204" pitchFamily="34" charset="0"/>
                        <a:buChar char="•"/>
                      </a:pPr>
                      <a:r>
                        <a:rPr lang="en-US" sz="2000" dirty="0">
                          <a:latin typeface="Times New Roman" pitchFamily="18" charset="0"/>
                          <a:cs typeface="Times New Roman" pitchFamily="18" charset="0"/>
                        </a:rPr>
                        <a:t>Punjabi </a:t>
                      </a:r>
                      <a:r>
                        <a:rPr lang="en-US" sz="2000" dirty="0" err="1">
                          <a:latin typeface="Times New Roman" pitchFamily="18" charset="0"/>
                          <a:cs typeface="Times New Roman" pitchFamily="18" charset="0"/>
                        </a:rPr>
                        <a:t>Natak</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Sandrab</a:t>
                      </a:r>
                      <a:r>
                        <a:rPr lang="en-US" sz="2000" dirty="0">
                          <a:latin typeface="Times New Roman" pitchFamily="18" charset="0"/>
                          <a:cs typeface="Times New Roman" pitchFamily="18" charset="0"/>
                        </a:rPr>
                        <a:t> Ate </a:t>
                      </a:r>
                      <a:r>
                        <a:rPr lang="en-US" sz="2000" dirty="0" err="1">
                          <a:latin typeface="Times New Roman" pitchFamily="18" charset="0"/>
                          <a:cs typeface="Times New Roman" pitchFamily="18" charset="0"/>
                        </a:rPr>
                        <a:t>Samikhia</a:t>
                      </a:r>
                      <a:endParaRPr lang="en-US" sz="2000" dirty="0">
                        <a:latin typeface="Times New Roman" pitchFamily="18" charset="0"/>
                        <a:cs typeface="Times New Roman" pitchFamily="18" charset="0"/>
                      </a:endParaRPr>
                    </a:p>
                    <a:p>
                      <a:pPr marL="285750" indent="-285750">
                        <a:buFont typeface="Arial" panose="020B0604020202020204" pitchFamily="34" charset="0"/>
                        <a:buChar char="•"/>
                      </a:pPr>
                      <a:endParaRPr lang="en-US" sz="2000" dirty="0">
                        <a:latin typeface="Times New Roman" pitchFamily="18" charset="0"/>
                        <a:cs typeface="Times New Roman" pitchFamily="18" charset="0"/>
                      </a:endParaRPr>
                    </a:p>
                    <a:p>
                      <a:pPr marL="285750" indent="-285750">
                        <a:buFont typeface="Arial" panose="020B0604020202020204" pitchFamily="34" charset="0"/>
                        <a:buChar char="•"/>
                      </a:pPr>
                      <a:r>
                        <a:rPr lang="en-US" sz="2000" dirty="0">
                          <a:latin typeface="Times New Roman" pitchFamily="18" charset="0"/>
                          <a:cs typeface="Times New Roman" pitchFamily="18" charset="0"/>
                        </a:rPr>
                        <a:t>Concept of Motherland in Hindu &amp; Russian Literature</a:t>
                      </a:r>
                    </a:p>
                  </a:txBody>
                  <a:tcPr/>
                </a:tc>
                <a:tc>
                  <a:txBody>
                    <a:bodyPr/>
                    <a:lstStyle/>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81-87654-30-9</a:t>
                      </a: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81-87654-24-4</a:t>
                      </a: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978-93-5112-247-0</a:t>
                      </a: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Accepted</a:t>
                      </a:r>
                    </a:p>
                  </a:txBody>
                  <a:tcPr/>
                </a:tc>
                <a:tc>
                  <a:txBody>
                    <a:bodyPr/>
                    <a:lstStyle/>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2017</a:t>
                      </a: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2017</a:t>
                      </a: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2017</a:t>
                      </a: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2025</a:t>
                      </a:r>
                    </a:p>
                  </a:txBody>
                  <a:tcPr/>
                </a:tc>
                <a:extLst>
                  <a:ext uri="{0D108BD9-81ED-4DB2-BD59-A6C34878D82A}">
                    <a16:rowId xmlns="" xmlns:a16="http://schemas.microsoft.com/office/drawing/2014/main" val="3820832613"/>
                  </a:ext>
                </a:extLst>
              </a:tr>
              <a:tr h="360097">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 xmlns:a16="http://schemas.microsoft.com/office/drawing/2014/main" val="664248710"/>
                  </a:ext>
                </a:extLst>
              </a:tr>
              <a:tr h="127325">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 xmlns:a16="http://schemas.microsoft.com/office/drawing/2014/main" val="1715527033"/>
                  </a:ext>
                </a:extLst>
              </a:tr>
            </a:tbl>
          </a:graphicData>
        </a:graphic>
      </p:graphicFrame>
    </p:spTree>
    <p:extLst>
      <p:ext uri="{BB962C8B-B14F-4D97-AF65-F5344CB8AC3E}">
        <p14:creationId xmlns:p14="http://schemas.microsoft.com/office/powerpoint/2010/main" val="118760726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1201</TotalTime>
  <Words>1563</Words>
  <Application>Microsoft Office PowerPoint</Application>
  <PresentationFormat>Custom</PresentationFormat>
  <Paragraphs>325</Paragraphs>
  <Slides>42</Slides>
  <Notes>3</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Organic</vt:lpstr>
      <vt:lpstr>Department of Punjabi  Bharati College </vt:lpstr>
      <vt:lpstr>Year of Establishment</vt:lpstr>
      <vt:lpstr>Courses Offered</vt:lpstr>
      <vt:lpstr>Vision and Mission of the Department</vt:lpstr>
      <vt:lpstr>PowerPoint Presentation</vt:lpstr>
      <vt:lpstr>Faculty Profile</vt:lpstr>
      <vt:lpstr>Retired Faculty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dvsneha9112@gmail.com</dc:creator>
  <cp:lastModifiedBy>Shallu</cp:lastModifiedBy>
  <cp:revision>353</cp:revision>
  <dcterms:created xsi:type="dcterms:W3CDTF">2021-11-18T12:23:01Z</dcterms:created>
  <dcterms:modified xsi:type="dcterms:W3CDTF">2025-05-08T14:56:59Z</dcterms:modified>
</cp:coreProperties>
</file>