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300" r:id="rId2"/>
    <p:sldId id="318" r:id="rId3"/>
    <p:sldId id="314" r:id="rId4"/>
    <p:sldId id="313" r:id="rId5"/>
    <p:sldId id="268" r:id="rId6"/>
    <p:sldId id="261" r:id="rId7"/>
    <p:sldId id="262" r:id="rId8"/>
    <p:sldId id="263" r:id="rId9"/>
    <p:sldId id="264" r:id="rId10"/>
    <p:sldId id="304" r:id="rId11"/>
    <p:sldId id="305" r:id="rId12"/>
    <p:sldId id="285" r:id="rId13"/>
    <p:sldId id="306" r:id="rId14"/>
    <p:sldId id="316" r:id="rId15"/>
    <p:sldId id="317" r:id="rId16"/>
    <p:sldId id="288" r:id="rId17"/>
    <p:sldId id="289" r:id="rId18"/>
    <p:sldId id="290" r:id="rId19"/>
    <p:sldId id="291" r:id="rId20"/>
    <p:sldId id="315" r:id="rId21"/>
    <p:sldId id="292" r:id="rId22"/>
    <p:sldId id="276" r:id="rId23"/>
    <p:sldId id="286" r:id="rId24"/>
    <p:sldId id="278" r:id="rId25"/>
    <p:sldId id="279" r:id="rId26"/>
    <p:sldId id="287" r:id="rId27"/>
    <p:sldId id="310" r:id="rId28"/>
    <p:sldId id="312" r:id="rId29"/>
    <p:sldId id="311" r:id="rId30"/>
    <p:sldId id="30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F6A00E2-A55F-4EF8-80C8-ED1EA738D41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27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89C1E-8301-43BE-8A6B-2C204A1E13EB}"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A00E2-A55F-4EF8-80C8-ED1EA738D41C}" type="slidenum">
              <a:rPr lang="en-US" smtClean="0"/>
              <a:t>‹#›</a:t>
            </a:fld>
            <a:endParaRPr lang="en-US"/>
          </a:p>
        </p:txBody>
      </p:sp>
    </p:spTree>
    <p:extLst>
      <p:ext uri="{BB962C8B-B14F-4D97-AF65-F5344CB8AC3E}">
        <p14:creationId xmlns:p14="http://schemas.microsoft.com/office/powerpoint/2010/main" val="226910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10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83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spTree>
    <p:extLst>
      <p:ext uri="{BB962C8B-B14F-4D97-AF65-F5344CB8AC3E}">
        <p14:creationId xmlns:p14="http://schemas.microsoft.com/office/powerpoint/2010/main" val="413311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15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6672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13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867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spTree>
    <p:extLst>
      <p:ext uri="{BB962C8B-B14F-4D97-AF65-F5344CB8AC3E}">
        <p14:creationId xmlns:p14="http://schemas.microsoft.com/office/powerpoint/2010/main" val="123985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89C1E-8301-43BE-8A6B-2C204A1E13EB}"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A00E2-A55F-4EF8-80C8-ED1EA738D41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53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89C1E-8301-43BE-8A6B-2C204A1E13EB}"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A00E2-A55F-4EF8-80C8-ED1EA738D41C}" type="slidenum">
              <a:rPr lang="en-US" smtClean="0"/>
              <a:t>‹#›</a:t>
            </a:fld>
            <a:endParaRPr lang="en-US"/>
          </a:p>
        </p:txBody>
      </p:sp>
    </p:spTree>
    <p:extLst>
      <p:ext uri="{BB962C8B-B14F-4D97-AF65-F5344CB8AC3E}">
        <p14:creationId xmlns:p14="http://schemas.microsoft.com/office/powerpoint/2010/main" val="266707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F89C1E-8301-43BE-8A6B-2C204A1E13EB}"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A00E2-A55F-4EF8-80C8-ED1EA738D41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84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2F89C1E-8301-43BE-8A6B-2C204A1E13EB}"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A00E2-A55F-4EF8-80C8-ED1EA738D41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66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89C1E-8301-43BE-8A6B-2C204A1E13EB}" type="datetimeFigureOut">
              <a:rPr lang="en-US" smtClean="0"/>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A00E2-A55F-4EF8-80C8-ED1EA738D41C}" type="slidenum">
              <a:rPr lang="en-US" smtClean="0"/>
              <a:t>‹#›</a:t>
            </a:fld>
            <a:endParaRPr lang="en-US"/>
          </a:p>
        </p:txBody>
      </p:sp>
    </p:spTree>
    <p:extLst>
      <p:ext uri="{BB962C8B-B14F-4D97-AF65-F5344CB8AC3E}">
        <p14:creationId xmlns:p14="http://schemas.microsoft.com/office/powerpoint/2010/main" val="90689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89C1E-8301-43BE-8A6B-2C204A1E13EB}"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A00E2-A55F-4EF8-80C8-ED1EA738D41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51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89C1E-8301-43BE-8A6B-2C204A1E13EB}"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A00E2-A55F-4EF8-80C8-ED1EA738D41C}" type="slidenum">
              <a:rPr lang="en-US" smtClean="0"/>
              <a:t>‹#›</a:t>
            </a:fld>
            <a:endParaRPr lang="en-US"/>
          </a:p>
        </p:txBody>
      </p:sp>
    </p:spTree>
    <p:extLst>
      <p:ext uri="{BB962C8B-B14F-4D97-AF65-F5344CB8AC3E}">
        <p14:creationId xmlns:p14="http://schemas.microsoft.com/office/powerpoint/2010/main" val="368715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F89C1E-8301-43BE-8A6B-2C204A1E13EB}" type="datetimeFigureOut">
              <a:rPr lang="en-US" smtClean="0"/>
              <a:t>5/9/2025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A00E2-A55F-4EF8-80C8-ED1EA738D41C}" type="slidenum">
              <a:rPr lang="en-US" smtClean="0"/>
              <a:t>‹#›</a:t>
            </a:fld>
            <a:endParaRPr lang="en-US"/>
          </a:p>
        </p:txBody>
      </p:sp>
    </p:spTree>
    <p:extLst>
      <p:ext uri="{BB962C8B-B14F-4D97-AF65-F5344CB8AC3E}">
        <p14:creationId xmlns:p14="http://schemas.microsoft.com/office/powerpoint/2010/main" val="319493033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E62C-94C8-4EC9-B293-1E267C544A70}"/>
              </a:ext>
            </a:extLst>
          </p:cNvPr>
          <p:cNvSpPr>
            <a:spLocks noGrp="1"/>
          </p:cNvSpPr>
          <p:nvPr>
            <p:ph type="title"/>
          </p:nvPr>
        </p:nvSpPr>
        <p:spPr>
          <a:xfrm>
            <a:off x="838200" y="551544"/>
            <a:ext cx="10058398" cy="769256"/>
          </a:xfrm>
        </p:spPr>
        <p:txBody>
          <a:bodyPr/>
          <a:lstStyle/>
          <a:p>
            <a:endParaRPr lang="en-US" dirty="0"/>
          </a:p>
        </p:txBody>
      </p:sp>
      <p:pic>
        <p:nvPicPr>
          <p:cNvPr id="18" name="Content Placeholder 17">
            <a:extLst>
              <a:ext uri="{FF2B5EF4-FFF2-40B4-BE49-F238E27FC236}">
                <a16:creationId xmlns:a16="http://schemas.microsoft.com/office/drawing/2014/main" id="{FD000732-FB36-4B1D-9FE3-894A6187D9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35" y="0"/>
            <a:ext cx="11996920" cy="6650182"/>
          </a:xfrm>
        </p:spPr>
      </p:pic>
      <p:pic>
        <p:nvPicPr>
          <p:cNvPr id="20" name="Picture 19">
            <a:extLst>
              <a:ext uri="{FF2B5EF4-FFF2-40B4-BE49-F238E27FC236}">
                <a16:creationId xmlns:a16="http://schemas.microsoft.com/office/drawing/2014/main" id="{E522AC55-3FC2-4B21-8FE8-3F44564C4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210" y="0"/>
            <a:ext cx="2423245" cy="1320800"/>
          </a:xfrm>
          <a:prstGeom prst="rect">
            <a:avLst/>
          </a:prstGeom>
        </p:spPr>
      </p:pic>
      <p:pic>
        <p:nvPicPr>
          <p:cNvPr id="22" name="Picture 21">
            <a:extLst>
              <a:ext uri="{FF2B5EF4-FFF2-40B4-BE49-F238E27FC236}">
                <a16:creationId xmlns:a16="http://schemas.microsoft.com/office/drawing/2014/main" id="{EFE66691-2FE3-4F01-90E9-197C605755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5337" cy="1717964"/>
          </a:xfrm>
          <a:prstGeom prst="rect">
            <a:avLst/>
          </a:prstGeom>
        </p:spPr>
      </p:pic>
      <p:sp>
        <p:nvSpPr>
          <p:cNvPr id="27" name="TextBox 26">
            <a:extLst>
              <a:ext uri="{FF2B5EF4-FFF2-40B4-BE49-F238E27FC236}">
                <a16:creationId xmlns:a16="http://schemas.microsoft.com/office/drawing/2014/main" id="{9D42448A-B04F-4470-A203-ED9942978F94}"/>
              </a:ext>
            </a:extLst>
          </p:cNvPr>
          <p:cNvSpPr txBox="1"/>
          <p:nvPr/>
        </p:nvSpPr>
        <p:spPr>
          <a:xfrm>
            <a:off x="3671456" y="207820"/>
            <a:ext cx="5043054" cy="1569660"/>
          </a:xfrm>
          <a:prstGeom prst="rect">
            <a:avLst/>
          </a:prstGeom>
          <a:noFill/>
        </p:spPr>
        <p:txBody>
          <a:bodyPr wrap="square" rtlCol="0">
            <a:spAutoFit/>
          </a:bodyPr>
          <a:lstStyle/>
          <a:p>
            <a:pPr algn="ctr"/>
            <a:r>
              <a:rPr lang="en-US" sz="2400" b="1" dirty="0">
                <a:solidFill>
                  <a:schemeClr val="bg2">
                    <a:lumMod val="10000"/>
                  </a:schemeClr>
                </a:solidFill>
                <a:latin typeface="Arial Black" panose="020B0A04020102020204" pitchFamily="34" charset="0"/>
              </a:rPr>
              <a:t>ACADEMIC AUDIT REPORT</a:t>
            </a:r>
          </a:p>
          <a:p>
            <a:pPr algn="ctr"/>
            <a:r>
              <a:rPr lang="en-US" sz="2400" b="1" dirty="0">
                <a:solidFill>
                  <a:schemeClr val="bg2">
                    <a:lumMod val="10000"/>
                  </a:schemeClr>
                </a:solidFill>
                <a:latin typeface="Arial Black" panose="020B0A04020102020204" pitchFamily="34" charset="0"/>
              </a:rPr>
              <a:t>(2023-2025)</a:t>
            </a:r>
          </a:p>
          <a:p>
            <a:pPr algn="ctr"/>
            <a:r>
              <a:rPr lang="en-US" sz="2400" b="1" dirty="0">
                <a:solidFill>
                  <a:schemeClr val="bg2">
                    <a:lumMod val="10000"/>
                  </a:schemeClr>
                </a:solidFill>
                <a:latin typeface="Arial Black" panose="020B0A04020102020204" pitchFamily="34" charset="0"/>
              </a:rPr>
              <a:t>BHARATI COLLEGE</a:t>
            </a:r>
          </a:p>
          <a:p>
            <a:pPr algn="ctr"/>
            <a:r>
              <a:rPr lang="en-US" sz="2400" b="1" dirty="0">
                <a:solidFill>
                  <a:schemeClr val="bg2">
                    <a:lumMod val="10000"/>
                  </a:schemeClr>
                </a:solidFill>
                <a:latin typeface="Arial Black" panose="020B0A04020102020204" pitchFamily="34" charset="0"/>
              </a:rPr>
              <a:t>UNIVERSITY OF DELHI</a:t>
            </a:r>
          </a:p>
        </p:txBody>
      </p:sp>
      <p:sp>
        <p:nvSpPr>
          <p:cNvPr id="29" name="Rectangle 28">
            <a:extLst>
              <a:ext uri="{FF2B5EF4-FFF2-40B4-BE49-F238E27FC236}">
                <a16:creationId xmlns:a16="http://schemas.microsoft.com/office/drawing/2014/main" id="{AD24F96B-D764-451E-A30E-D1D7FA9FBD15}"/>
              </a:ext>
            </a:extLst>
          </p:cNvPr>
          <p:cNvSpPr/>
          <p:nvPr/>
        </p:nvSpPr>
        <p:spPr>
          <a:xfrm>
            <a:off x="8603674" y="5080520"/>
            <a:ext cx="3311236"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Presenting by</a:t>
            </a:r>
          </a:p>
          <a:p>
            <a:pPr algn="ctr"/>
            <a:endParaRPr lang="en-US" dirty="0"/>
          </a:p>
          <a:p>
            <a:pPr algn="ctr"/>
            <a:r>
              <a:rPr lang="en-US" dirty="0"/>
              <a:t>Dr. Deepti Singh</a:t>
            </a:r>
          </a:p>
          <a:p>
            <a:pPr algn="ctr"/>
            <a:r>
              <a:rPr lang="en-US" dirty="0"/>
              <a:t>Assistant Professor</a:t>
            </a:r>
          </a:p>
          <a:p>
            <a:pPr algn="ctr"/>
            <a:r>
              <a:rPr lang="en-US" dirty="0"/>
              <a:t>Department of Sanskrit</a:t>
            </a:r>
          </a:p>
          <a:p>
            <a:pPr algn="ctr"/>
            <a:endParaRPr lang="en-US" dirty="0"/>
          </a:p>
        </p:txBody>
      </p:sp>
    </p:spTree>
    <p:extLst>
      <p:ext uri="{BB962C8B-B14F-4D97-AF65-F5344CB8AC3E}">
        <p14:creationId xmlns:p14="http://schemas.microsoft.com/office/powerpoint/2010/main" val="1061272521"/>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41B4-E172-468C-8C9A-2E200F05860C}"/>
              </a:ext>
            </a:extLst>
          </p:cNvPr>
          <p:cNvSpPr>
            <a:spLocks noGrp="1"/>
          </p:cNvSpPr>
          <p:nvPr>
            <p:ph type="title"/>
          </p:nvPr>
        </p:nvSpPr>
        <p:spPr>
          <a:xfrm>
            <a:off x="1295402" y="512620"/>
            <a:ext cx="9601196" cy="142118"/>
          </a:xfrm>
        </p:spPr>
        <p:txBody>
          <a:bodyPr>
            <a:normAutofit fontScale="90000"/>
          </a:bodyPr>
          <a:lstStyle/>
          <a:p>
            <a:r>
              <a:rPr lang="en-US" dirty="0">
                <a:latin typeface=" BRHDev03" panose="02000806000000020004" pitchFamily="2" charset="0"/>
              </a:rPr>
              <a:t>SUBJECTS OFFERED </a:t>
            </a:r>
            <a:endParaRPr lang="en-US" dirty="0"/>
          </a:p>
        </p:txBody>
      </p:sp>
      <p:sp>
        <p:nvSpPr>
          <p:cNvPr id="12" name="Arrow: Right 11">
            <a:extLst>
              <a:ext uri="{FF2B5EF4-FFF2-40B4-BE49-F238E27FC236}">
                <a16:creationId xmlns:a16="http://schemas.microsoft.com/office/drawing/2014/main" id="{02863278-F131-4EF4-998A-A87758357587}"/>
              </a:ext>
            </a:extLst>
          </p:cNvPr>
          <p:cNvSpPr/>
          <p:nvPr/>
        </p:nvSpPr>
        <p:spPr>
          <a:xfrm>
            <a:off x="484909" y="169704"/>
            <a:ext cx="1385455" cy="1340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DSC</a:t>
            </a:r>
          </a:p>
        </p:txBody>
      </p:sp>
      <p:sp>
        <p:nvSpPr>
          <p:cNvPr id="16" name="Rectangle 15">
            <a:extLst>
              <a:ext uri="{FF2B5EF4-FFF2-40B4-BE49-F238E27FC236}">
                <a16:creationId xmlns:a16="http://schemas.microsoft.com/office/drawing/2014/main" id="{D3B18ECC-ACFD-4A98-9577-8D92D03284A0}"/>
              </a:ext>
            </a:extLst>
          </p:cNvPr>
          <p:cNvSpPr/>
          <p:nvPr/>
        </p:nvSpPr>
        <p:spPr>
          <a:xfrm>
            <a:off x="1870364" y="869378"/>
            <a:ext cx="4558145" cy="9282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800" dirty="0">
                <a:latin typeface="Times New Roman" panose="02020603050405020304" pitchFamily="18" charset="0"/>
                <a:cs typeface="Times New Roman" panose="02020603050405020304" pitchFamily="18" charset="0"/>
              </a:rPr>
              <a:t>Applied Sanskrit,</a:t>
            </a:r>
          </a:p>
          <a:p>
            <a:r>
              <a:rPr lang="en-US" sz="1800" dirty="0">
                <a:latin typeface="Times New Roman" panose="02020603050405020304" pitchFamily="18" charset="0"/>
                <a:cs typeface="Times New Roman" panose="02020603050405020304" pitchFamily="18" charset="0"/>
              </a:rPr>
              <a:t>Classical Sanskrit literature poetry,</a:t>
            </a:r>
          </a:p>
          <a:p>
            <a:r>
              <a:rPr lang="en-US" sz="1800" dirty="0">
                <a:latin typeface="Times New Roman" panose="02020603050405020304" pitchFamily="18" charset="0"/>
                <a:cs typeface="Times New Roman" panose="02020603050405020304" pitchFamily="18" charset="0"/>
              </a:rPr>
              <a:t>Indian social institutions</a:t>
            </a:r>
          </a:p>
          <a:p>
            <a:pPr algn="ctr"/>
            <a:endParaRPr lang="en-US" dirty="0"/>
          </a:p>
        </p:txBody>
      </p:sp>
      <p:sp>
        <p:nvSpPr>
          <p:cNvPr id="18" name="Rectangle 17">
            <a:extLst>
              <a:ext uri="{FF2B5EF4-FFF2-40B4-BE49-F238E27FC236}">
                <a16:creationId xmlns:a16="http://schemas.microsoft.com/office/drawing/2014/main" id="{9C1B0392-8326-45E7-BF88-52F9284CA947}"/>
              </a:ext>
            </a:extLst>
          </p:cNvPr>
          <p:cNvSpPr/>
          <p:nvPr/>
        </p:nvSpPr>
        <p:spPr>
          <a:xfrm>
            <a:off x="2743201" y="1721452"/>
            <a:ext cx="5569526" cy="928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latin typeface="Times New Roman" panose="02020603050405020304" pitchFamily="18" charset="0"/>
                <a:cs typeface="Times New Roman" panose="02020603050405020304" pitchFamily="18" charset="0"/>
              </a:rPr>
              <a:t>Classical Sanskrit literature Prose, critical survey of </a:t>
            </a:r>
            <a:r>
              <a:rPr lang="en-US" sz="1800" dirty="0" err="1">
                <a:latin typeface="Times New Roman" panose="02020603050405020304" pitchFamily="18" charset="0"/>
                <a:cs typeface="Times New Roman" panose="02020603050405020304" pitchFamily="18" charset="0"/>
              </a:rPr>
              <a:t>Shastric</a:t>
            </a:r>
            <a:r>
              <a:rPr lang="en-US" sz="1800" dirty="0">
                <a:latin typeface="Times New Roman" panose="02020603050405020304" pitchFamily="18" charset="0"/>
                <a:cs typeface="Times New Roman" panose="02020603050405020304" pitchFamily="18" charset="0"/>
              </a:rPr>
              <a:t> literature, Sanskrit epics</a:t>
            </a:r>
          </a:p>
          <a:p>
            <a:pPr algn="ctr"/>
            <a:endParaRPr lang="en-US" dirty="0"/>
          </a:p>
        </p:txBody>
      </p:sp>
      <p:sp>
        <p:nvSpPr>
          <p:cNvPr id="19" name="Rectangle 18">
            <a:extLst>
              <a:ext uri="{FF2B5EF4-FFF2-40B4-BE49-F238E27FC236}">
                <a16:creationId xmlns:a16="http://schemas.microsoft.com/office/drawing/2014/main" id="{60FBC917-4E94-4416-8A45-007B7B727201}"/>
              </a:ext>
            </a:extLst>
          </p:cNvPr>
          <p:cNvSpPr/>
          <p:nvPr/>
        </p:nvSpPr>
        <p:spPr>
          <a:xfrm>
            <a:off x="3435928" y="2497317"/>
            <a:ext cx="6373090" cy="917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dirty="0">
                <a:latin typeface="Times New Roman" panose="02020603050405020304" pitchFamily="18" charset="0"/>
                <a:cs typeface="Times New Roman" panose="02020603050405020304" pitchFamily="18" charset="0"/>
              </a:rPr>
              <a:t>Classical Sanskrit literature drama,</a:t>
            </a:r>
          </a:p>
          <a:p>
            <a:pPr algn="ctr"/>
            <a:r>
              <a:rPr lang="en-US" sz="1800" dirty="0">
                <a:latin typeface="Times New Roman" panose="02020603050405020304" pitchFamily="18" charset="0"/>
                <a:cs typeface="Times New Roman" panose="02020603050405020304" pitchFamily="18" charset="0"/>
              </a:rPr>
              <a:t>Sanskrit linguistics</a:t>
            </a:r>
          </a:p>
          <a:p>
            <a:pPr algn="ctr"/>
            <a:r>
              <a:rPr lang="en-US" sz="1800" dirty="0">
                <a:latin typeface="Times New Roman" panose="02020603050405020304" pitchFamily="18" charset="0"/>
                <a:cs typeface="Times New Roman" panose="02020603050405020304" pitchFamily="18" charset="0"/>
              </a:rPr>
              <a:t>Indian epigraphy</a:t>
            </a:r>
          </a:p>
        </p:txBody>
      </p:sp>
      <p:sp>
        <p:nvSpPr>
          <p:cNvPr id="20" name="Rectangle 19">
            <a:extLst>
              <a:ext uri="{FF2B5EF4-FFF2-40B4-BE49-F238E27FC236}">
                <a16:creationId xmlns:a16="http://schemas.microsoft.com/office/drawing/2014/main" id="{35F61DA0-94AE-4C0E-95B1-BD81028A8FAB}"/>
              </a:ext>
            </a:extLst>
          </p:cNvPr>
          <p:cNvSpPr/>
          <p:nvPr/>
        </p:nvSpPr>
        <p:spPr>
          <a:xfrm>
            <a:off x="4045529" y="3349392"/>
            <a:ext cx="6373090" cy="928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Modern Sanskrit literature,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world Sanskrit literature, epigraphy 2</a:t>
            </a:r>
          </a:p>
        </p:txBody>
      </p:sp>
      <p:sp>
        <p:nvSpPr>
          <p:cNvPr id="21" name="Rectangle 20">
            <a:extLst>
              <a:ext uri="{FF2B5EF4-FFF2-40B4-BE49-F238E27FC236}">
                <a16:creationId xmlns:a16="http://schemas.microsoft.com/office/drawing/2014/main" id="{418923B1-B811-46C7-B9DA-241F1D7ACF57}"/>
              </a:ext>
            </a:extLst>
          </p:cNvPr>
          <p:cNvSpPr/>
          <p:nvPr/>
        </p:nvSpPr>
        <p:spPr>
          <a:xfrm>
            <a:off x="4495802" y="4236012"/>
            <a:ext cx="6726380" cy="11083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800" dirty="0">
                <a:latin typeface="Times New Roman" panose="02020603050405020304" pitchFamily="18" charset="0"/>
                <a:cs typeface="Times New Roman" panose="02020603050405020304" pitchFamily="18" charset="0"/>
              </a:rPr>
              <a:t>Veda &amp; Upanishad, Sanskrit </a:t>
            </a:r>
            <a:r>
              <a:rPr lang="en-US" sz="1800" dirty="0" err="1">
                <a:latin typeface="Times New Roman" panose="02020603050405020304" pitchFamily="18" charset="0"/>
                <a:cs typeface="Times New Roman" panose="02020603050405020304" pitchFamily="18" charset="0"/>
              </a:rPr>
              <a:t>grammer</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 Introduction to Nyaya </a:t>
            </a:r>
            <a:r>
              <a:rPr lang="en-US" sz="1800" dirty="0" err="1">
                <a:latin typeface="Times New Roman" panose="02020603050405020304" pitchFamily="18" charset="0"/>
                <a:cs typeface="Times New Roman" panose="02020603050405020304" pitchFamily="18" charset="0"/>
              </a:rPr>
              <a:t>Vaisheshik</a:t>
            </a:r>
            <a:endParaRPr lang="en-US" sz="18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B19F9E4E-EF07-44F4-B4BA-60266C4E1411}"/>
              </a:ext>
            </a:extLst>
          </p:cNvPr>
          <p:cNvSpPr/>
          <p:nvPr/>
        </p:nvSpPr>
        <p:spPr>
          <a:xfrm>
            <a:off x="5098474" y="5361709"/>
            <a:ext cx="6726380" cy="8728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800" dirty="0">
                <a:latin typeface="Times New Roman" panose="02020603050405020304" pitchFamily="18" charset="0"/>
                <a:cs typeface="Times New Roman" panose="02020603050405020304" pitchFamily="18" charset="0"/>
              </a:rPr>
              <a:t>Vedic Samhita &amp; </a:t>
            </a:r>
            <a:r>
              <a:rPr lang="en-US" sz="1800" dirty="0" err="1">
                <a:latin typeface="Times New Roman" panose="02020603050405020304" pitchFamily="18" charset="0"/>
                <a:cs typeface="Times New Roman" panose="02020603050405020304" pitchFamily="18" charset="0"/>
              </a:rPr>
              <a:t>grammer</a:t>
            </a:r>
            <a:r>
              <a:rPr lang="en-US" sz="1800" dirty="0">
                <a:latin typeface="Times New Roman" panose="02020603050405020304" pitchFamily="18" charset="0"/>
                <a:cs typeface="Times New Roman" panose="02020603050405020304" pitchFamily="18" charset="0"/>
              </a:rPr>
              <a:t>, Sanskrit </a:t>
            </a:r>
            <a:r>
              <a:rPr lang="en-US" sz="1800" dirty="0" err="1">
                <a:latin typeface="Times New Roman" panose="02020603050405020304" pitchFamily="18" charset="0"/>
                <a:cs typeface="Times New Roman" panose="02020603050405020304" pitchFamily="18" charset="0"/>
              </a:rPr>
              <a:t>gramer</a:t>
            </a:r>
            <a:r>
              <a:rPr lang="en-US" sz="1800" dirty="0">
                <a:latin typeface="Times New Roman" panose="02020603050405020304" pitchFamily="18" charset="0"/>
                <a:cs typeface="Times New Roman" panose="02020603050405020304" pitchFamily="18" charset="0"/>
              </a:rPr>
              <a:t> &amp; composition, </a:t>
            </a:r>
          </a:p>
          <a:p>
            <a:r>
              <a:rPr lang="en-US" sz="1800" dirty="0">
                <a:latin typeface="Times New Roman" panose="02020603050405020304" pitchFamily="18" charset="0"/>
                <a:cs typeface="Times New Roman" panose="02020603050405020304" pitchFamily="18" charset="0"/>
              </a:rPr>
              <a:t>Poetics &amp; literary criticism</a:t>
            </a:r>
          </a:p>
        </p:txBody>
      </p:sp>
      <p:sp>
        <p:nvSpPr>
          <p:cNvPr id="3" name="TextBox 2">
            <a:extLst>
              <a:ext uri="{FF2B5EF4-FFF2-40B4-BE49-F238E27FC236}">
                <a16:creationId xmlns:a16="http://schemas.microsoft.com/office/drawing/2014/main" id="{A764EB50-E2E0-4F2C-B827-FF07EEBC982D}"/>
              </a:ext>
            </a:extLst>
          </p:cNvPr>
          <p:cNvSpPr txBox="1"/>
          <p:nvPr/>
        </p:nvSpPr>
        <p:spPr>
          <a:xfrm>
            <a:off x="1073426" y="1205948"/>
            <a:ext cx="1020416" cy="646331"/>
          </a:xfrm>
          <a:prstGeom prst="rect">
            <a:avLst/>
          </a:prstGeom>
          <a:noFill/>
        </p:spPr>
        <p:txBody>
          <a:bodyPr wrap="square" rtlCol="0">
            <a:spAutoFit/>
          </a:bodyPr>
          <a:lstStyle/>
          <a:p>
            <a:endParaRPr lang="en-US" b="1" dirty="0">
              <a:solidFill>
                <a:srgbClr val="FF0000"/>
              </a:solidFill>
            </a:endParaRPr>
          </a:p>
          <a:p>
            <a:r>
              <a:rPr lang="en-US" b="1" dirty="0">
                <a:solidFill>
                  <a:srgbClr val="FF0000"/>
                </a:solidFill>
              </a:rPr>
              <a:t>SEM 1</a:t>
            </a:r>
          </a:p>
        </p:txBody>
      </p:sp>
      <p:sp>
        <p:nvSpPr>
          <p:cNvPr id="4" name="TextBox 3">
            <a:extLst>
              <a:ext uri="{FF2B5EF4-FFF2-40B4-BE49-F238E27FC236}">
                <a16:creationId xmlns:a16="http://schemas.microsoft.com/office/drawing/2014/main" id="{F0C1324B-2A3D-4F29-8970-0D6255DFB31F}"/>
              </a:ext>
            </a:extLst>
          </p:cNvPr>
          <p:cNvSpPr txBox="1"/>
          <p:nvPr/>
        </p:nvSpPr>
        <p:spPr>
          <a:xfrm>
            <a:off x="1870364" y="2188849"/>
            <a:ext cx="955963" cy="369332"/>
          </a:xfrm>
          <a:prstGeom prst="rect">
            <a:avLst/>
          </a:prstGeom>
          <a:noFill/>
        </p:spPr>
        <p:txBody>
          <a:bodyPr wrap="square" rtlCol="0">
            <a:spAutoFit/>
          </a:bodyPr>
          <a:lstStyle/>
          <a:p>
            <a:r>
              <a:rPr lang="en-US" b="1" dirty="0">
                <a:solidFill>
                  <a:srgbClr val="FF0000"/>
                </a:solidFill>
              </a:rPr>
              <a:t>SEM 2</a:t>
            </a:r>
            <a:endParaRPr lang="en-US" dirty="0"/>
          </a:p>
        </p:txBody>
      </p:sp>
      <p:sp>
        <p:nvSpPr>
          <p:cNvPr id="5" name="TextBox 4">
            <a:extLst>
              <a:ext uri="{FF2B5EF4-FFF2-40B4-BE49-F238E27FC236}">
                <a16:creationId xmlns:a16="http://schemas.microsoft.com/office/drawing/2014/main" id="{656964EB-9513-4501-BC16-15E8240705AB}"/>
              </a:ext>
            </a:extLst>
          </p:cNvPr>
          <p:cNvSpPr txBox="1"/>
          <p:nvPr/>
        </p:nvSpPr>
        <p:spPr>
          <a:xfrm>
            <a:off x="2597427" y="3040923"/>
            <a:ext cx="1254318" cy="646331"/>
          </a:xfrm>
          <a:prstGeom prst="rect">
            <a:avLst/>
          </a:prstGeom>
          <a:noFill/>
        </p:spPr>
        <p:txBody>
          <a:bodyPr wrap="square" rtlCol="0">
            <a:spAutoFit/>
          </a:bodyPr>
          <a:lstStyle/>
          <a:p>
            <a:r>
              <a:rPr lang="en-US" b="1" dirty="0">
                <a:solidFill>
                  <a:srgbClr val="FF0000"/>
                </a:solidFill>
              </a:rPr>
              <a:t>SEM 3</a:t>
            </a:r>
            <a:endParaRPr lang="en-US" dirty="0"/>
          </a:p>
          <a:p>
            <a:endParaRPr lang="en-US" dirty="0"/>
          </a:p>
        </p:txBody>
      </p:sp>
      <p:sp>
        <p:nvSpPr>
          <p:cNvPr id="6" name="TextBox 5">
            <a:extLst>
              <a:ext uri="{FF2B5EF4-FFF2-40B4-BE49-F238E27FC236}">
                <a16:creationId xmlns:a16="http://schemas.microsoft.com/office/drawing/2014/main" id="{03C2B611-A60E-486F-9795-533FFA2DE0D2}"/>
              </a:ext>
            </a:extLst>
          </p:cNvPr>
          <p:cNvSpPr txBox="1"/>
          <p:nvPr/>
        </p:nvSpPr>
        <p:spPr>
          <a:xfrm>
            <a:off x="3241967" y="4055165"/>
            <a:ext cx="1453280" cy="646331"/>
          </a:xfrm>
          <a:prstGeom prst="rect">
            <a:avLst/>
          </a:prstGeom>
          <a:noFill/>
        </p:spPr>
        <p:txBody>
          <a:bodyPr wrap="square" rtlCol="0">
            <a:spAutoFit/>
          </a:bodyPr>
          <a:lstStyle/>
          <a:p>
            <a:r>
              <a:rPr lang="en-US" b="1" dirty="0">
                <a:solidFill>
                  <a:srgbClr val="FF0000"/>
                </a:solidFill>
              </a:rPr>
              <a:t>SEM 4</a:t>
            </a:r>
            <a:endParaRPr lang="en-US" dirty="0"/>
          </a:p>
          <a:p>
            <a:endParaRPr lang="en-US" dirty="0"/>
          </a:p>
        </p:txBody>
      </p:sp>
      <p:sp>
        <p:nvSpPr>
          <p:cNvPr id="7" name="TextBox 6">
            <a:extLst>
              <a:ext uri="{FF2B5EF4-FFF2-40B4-BE49-F238E27FC236}">
                <a16:creationId xmlns:a16="http://schemas.microsoft.com/office/drawing/2014/main" id="{112098F3-A261-40AF-BBFE-8F44A9F75331}"/>
              </a:ext>
            </a:extLst>
          </p:cNvPr>
          <p:cNvSpPr txBox="1"/>
          <p:nvPr/>
        </p:nvSpPr>
        <p:spPr>
          <a:xfrm>
            <a:off x="3645195" y="5098552"/>
            <a:ext cx="1453280" cy="646331"/>
          </a:xfrm>
          <a:prstGeom prst="rect">
            <a:avLst/>
          </a:prstGeom>
          <a:noFill/>
        </p:spPr>
        <p:txBody>
          <a:bodyPr wrap="square" rtlCol="0">
            <a:spAutoFit/>
          </a:bodyPr>
          <a:lstStyle/>
          <a:p>
            <a:r>
              <a:rPr lang="en-US" b="1" dirty="0">
                <a:solidFill>
                  <a:srgbClr val="FF0000"/>
                </a:solidFill>
              </a:rPr>
              <a:t>SEM 5</a:t>
            </a:r>
            <a:endParaRPr lang="en-US" dirty="0"/>
          </a:p>
          <a:p>
            <a:endParaRPr lang="en-US" dirty="0"/>
          </a:p>
        </p:txBody>
      </p:sp>
      <p:sp>
        <p:nvSpPr>
          <p:cNvPr id="8" name="TextBox 7">
            <a:extLst>
              <a:ext uri="{FF2B5EF4-FFF2-40B4-BE49-F238E27FC236}">
                <a16:creationId xmlns:a16="http://schemas.microsoft.com/office/drawing/2014/main" id="{EDE1EDE3-96DF-426C-967F-05367D005632}"/>
              </a:ext>
            </a:extLst>
          </p:cNvPr>
          <p:cNvSpPr txBox="1"/>
          <p:nvPr/>
        </p:nvSpPr>
        <p:spPr>
          <a:xfrm>
            <a:off x="4147929" y="5588117"/>
            <a:ext cx="950544" cy="646331"/>
          </a:xfrm>
          <a:prstGeom prst="rect">
            <a:avLst/>
          </a:prstGeom>
          <a:noFill/>
        </p:spPr>
        <p:txBody>
          <a:bodyPr wrap="square" rtlCol="0">
            <a:spAutoFit/>
          </a:bodyPr>
          <a:lstStyle/>
          <a:p>
            <a:endParaRPr lang="en-US" b="1" dirty="0">
              <a:solidFill>
                <a:srgbClr val="FF0000"/>
              </a:solidFill>
            </a:endParaRPr>
          </a:p>
          <a:p>
            <a:r>
              <a:rPr lang="en-US" b="1" dirty="0">
                <a:solidFill>
                  <a:srgbClr val="FF0000"/>
                </a:solidFill>
              </a:rPr>
              <a:t>  SEM 6</a:t>
            </a:r>
            <a:endParaRPr lang="en-US" dirty="0"/>
          </a:p>
        </p:txBody>
      </p:sp>
    </p:spTree>
    <p:extLst>
      <p:ext uri="{BB962C8B-B14F-4D97-AF65-F5344CB8AC3E}">
        <p14:creationId xmlns:p14="http://schemas.microsoft.com/office/powerpoint/2010/main" val="259708946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DB08F322-F06E-4AB6-AF05-B57A667752A8}"/>
              </a:ext>
            </a:extLst>
          </p:cNvPr>
          <p:cNvSpPr/>
          <p:nvPr/>
        </p:nvSpPr>
        <p:spPr>
          <a:xfrm>
            <a:off x="554182" y="526474"/>
            <a:ext cx="1759527" cy="1191213"/>
          </a:xfrm>
          <a:prstGeom prst="rightArrow">
            <a:avLst>
              <a:gd name="adj1" fmla="val 385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DSE</a:t>
            </a:r>
          </a:p>
        </p:txBody>
      </p:sp>
      <p:sp>
        <p:nvSpPr>
          <p:cNvPr id="5" name="Content Placeholder 4">
            <a:extLst>
              <a:ext uri="{FF2B5EF4-FFF2-40B4-BE49-F238E27FC236}">
                <a16:creationId xmlns:a16="http://schemas.microsoft.com/office/drawing/2014/main" id="{EA9F269B-D6AE-403C-AB0D-F11D2B8AF1B9}"/>
              </a:ext>
            </a:extLst>
          </p:cNvPr>
          <p:cNvSpPr>
            <a:spLocks noGrp="1"/>
          </p:cNvSpPr>
          <p:nvPr>
            <p:ph idx="1"/>
          </p:nvPr>
        </p:nvSpPr>
        <p:spPr>
          <a:xfrm>
            <a:off x="527051" y="1717687"/>
            <a:ext cx="1883640" cy="1330313"/>
          </a:xfrm>
          <a:prstGeom prst="rightArrow">
            <a:avLst>
              <a:gd name="adj1" fmla="val 385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GE</a:t>
            </a:r>
          </a:p>
        </p:txBody>
      </p:sp>
      <p:sp>
        <p:nvSpPr>
          <p:cNvPr id="6" name="Arrow: Right 5">
            <a:extLst>
              <a:ext uri="{FF2B5EF4-FFF2-40B4-BE49-F238E27FC236}">
                <a16:creationId xmlns:a16="http://schemas.microsoft.com/office/drawing/2014/main" id="{B88BD462-13F3-43AB-AA20-BCC1C478E9E7}"/>
              </a:ext>
            </a:extLst>
          </p:cNvPr>
          <p:cNvSpPr/>
          <p:nvPr/>
        </p:nvSpPr>
        <p:spPr>
          <a:xfrm>
            <a:off x="484909" y="2957391"/>
            <a:ext cx="1828801" cy="1191213"/>
          </a:xfrm>
          <a:prstGeom prst="rightArrow">
            <a:avLst>
              <a:gd name="adj1" fmla="val 385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VAC</a:t>
            </a:r>
          </a:p>
        </p:txBody>
      </p:sp>
      <p:sp>
        <p:nvSpPr>
          <p:cNvPr id="7" name="Arrow: Right 6">
            <a:extLst>
              <a:ext uri="{FF2B5EF4-FFF2-40B4-BE49-F238E27FC236}">
                <a16:creationId xmlns:a16="http://schemas.microsoft.com/office/drawing/2014/main" id="{93E6D010-1AF0-4845-975D-866EB601C6AC}"/>
              </a:ext>
            </a:extLst>
          </p:cNvPr>
          <p:cNvSpPr/>
          <p:nvPr/>
        </p:nvSpPr>
        <p:spPr>
          <a:xfrm>
            <a:off x="484909" y="4038600"/>
            <a:ext cx="1794163" cy="1191213"/>
          </a:xfrm>
          <a:prstGeom prst="rightArrow">
            <a:avLst>
              <a:gd name="adj1" fmla="val 385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a:t>
            </a:r>
          </a:p>
        </p:txBody>
      </p:sp>
      <p:sp>
        <p:nvSpPr>
          <p:cNvPr id="8" name="Arrow: Right 7">
            <a:extLst>
              <a:ext uri="{FF2B5EF4-FFF2-40B4-BE49-F238E27FC236}">
                <a16:creationId xmlns:a16="http://schemas.microsoft.com/office/drawing/2014/main" id="{4DA7FD3D-0775-429F-8C36-6DB64AF3A1FD}"/>
              </a:ext>
            </a:extLst>
          </p:cNvPr>
          <p:cNvSpPr/>
          <p:nvPr/>
        </p:nvSpPr>
        <p:spPr>
          <a:xfrm>
            <a:off x="467592" y="5229813"/>
            <a:ext cx="1828800" cy="1191213"/>
          </a:xfrm>
          <a:prstGeom prst="rightArrow">
            <a:avLst>
              <a:gd name="adj1" fmla="val 385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AECC</a:t>
            </a:r>
          </a:p>
        </p:txBody>
      </p:sp>
      <p:sp>
        <p:nvSpPr>
          <p:cNvPr id="9" name="Title 8">
            <a:extLst>
              <a:ext uri="{FF2B5EF4-FFF2-40B4-BE49-F238E27FC236}">
                <a16:creationId xmlns:a16="http://schemas.microsoft.com/office/drawing/2014/main" id="{18FCEF8B-4A7C-4B3E-AF49-07899485646E}"/>
              </a:ext>
            </a:extLst>
          </p:cNvPr>
          <p:cNvSpPr>
            <a:spLocks noGrp="1"/>
          </p:cNvSpPr>
          <p:nvPr>
            <p:ph type="title"/>
          </p:nvPr>
        </p:nvSpPr>
        <p:spPr>
          <a:xfrm>
            <a:off x="2650435" y="526475"/>
            <a:ext cx="5300868" cy="920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spcBef>
                <a:spcPts val="0"/>
              </a:spcBef>
              <a:defRPr/>
            </a:pPr>
            <a:r>
              <a:rPr lang="en-US" sz="1800" dirty="0">
                <a:latin typeface="Times New Roman" panose="02020603050405020304" pitchFamily="18" charset="0"/>
                <a:cs typeface="Times New Roman" panose="02020603050405020304" pitchFamily="18" charset="0"/>
              </a:rPr>
              <a:t>Introduction to Sanskrit poetics,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Research methodology for Sanskrit studies,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10" name="Title 8">
            <a:extLst>
              <a:ext uri="{FF2B5EF4-FFF2-40B4-BE49-F238E27FC236}">
                <a16:creationId xmlns:a16="http://schemas.microsoft.com/office/drawing/2014/main" id="{EBCF21E0-98F3-4786-9134-B79E30C57430}"/>
              </a:ext>
            </a:extLst>
          </p:cNvPr>
          <p:cNvSpPr txBox="1">
            <a:spLocks/>
          </p:cNvSpPr>
          <p:nvPr/>
        </p:nvSpPr>
        <p:spPr>
          <a:xfrm>
            <a:off x="2410690" y="1606432"/>
            <a:ext cx="8007928" cy="127531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endParaRPr lang="en-US" sz="5500" dirty="0">
              <a:latin typeface="Times New Roman" panose="02020603050405020304" pitchFamily="18" charset="0"/>
              <a:cs typeface="Times New Roman" panose="02020603050405020304" pitchFamily="18" charset="0"/>
            </a:endParaRPr>
          </a:p>
          <a:p>
            <a:endParaRPr lang="en-US" sz="5500" dirty="0">
              <a:latin typeface="Times New Roman" panose="02020603050405020304" pitchFamily="18" charset="0"/>
              <a:cs typeface="Times New Roman" panose="02020603050405020304" pitchFamily="18" charset="0"/>
            </a:endParaRPr>
          </a:p>
          <a:p>
            <a:r>
              <a:rPr lang="en-US" sz="5500" dirty="0">
                <a:latin typeface="Times New Roman" panose="02020603050405020304" pitchFamily="18" charset="0"/>
                <a:cs typeface="Times New Roman" panose="02020603050405020304" pitchFamily="18" charset="0"/>
              </a:rPr>
              <a:t>Basic principle of Ayurveda, </a:t>
            </a:r>
          </a:p>
          <a:p>
            <a:r>
              <a:rPr lang="en-US" sz="5500" dirty="0">
                <a:latin typeface="Times New Roman" panose="02020603050405020304" pitchFamily="18" charset="0"/>
                <a:cs typeface="Times New Roman" panose="02020603050405020304" pitchFamily="18" charset="0"/>
              </a:rPr>
              <a:t>Fundamental of Indian philosophy, </a:t>
            </a:r>
          </a:p>
          <a:p>
            <a:r>
              <a:rPr lang="en-US" sz="5500" dirty="0">
                <a:latin typeface="Times New Roman" panose="02020603050405020304" pitchFamily="18" charset="0"/>
                <a:cs typeface="Times New Roman" panose="02020603050405020304" pitchFamily="18" charset="0"/>
              </a:rPr>
              <a:t>Philosophy of yoga, </a:t>
            </a:r>
          </a:p>
          <a:p>
            <a:r>
              <a:rPr lang="en-US" sz="5500" dirty="0">
                <a:latin typeface="Times New Roman" panose="02020603050405020304" pitchFamily="18" charset="0"/>
                <a:cs typeface="Times New Roman" panose="02020603050405020304" pitchFamily="18" charset="0"/>
              </a:rPr>
              <a:t>Fundamental of Buddhist philosophy, </a:t>
            </a:r>
          </a:p>
          <a:p>
            <a:r>
              <a:rPr lang="en-US" sz="5500" dirty="0">
                <a:latin typeface="Times New Roman" panose="02020603050405020304" pitchFamily="18" charset="0"/>
                <a:cs typeface="Times New Roman" panose="02020603050405020304" pitchFamily="18" charset="0"/>
              </a:rPr>
              <a:t>Ancient Indian polity, </a:t>
            </a:r>
          </a:p>
          <a:p>
            <a:r>
              <a:rPr lang="en-US" sz="5500" dirty="0">
                <a:latin typeface="Times New Roman" panose="02020603050405020304" pitchFamily="18" charset="0"/>
                <a:cs typeface="Times New Roman" panose="02020603050405020304" pitchFamily="18" charset="0"/>
              </a:rPr>
              <a:t>Unveiling the richness of IKS</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11" name="Title 8">
            <a:extLst>
              <a:ext uri="{FF2B5EF4-FFF2-40B4-BE49-F238E27FC236}">
                <a16:creationId xmlns:a16="http://schemas.microsoft.com/office/drawing/2014/main" id="{691E57BC-C845-4F49-B79D-43704CE5FB42}"/>
              </a:ext>
            </a:extLst>
          </p:cNvPr>
          <p:cNvSpPr txBox="1">
            <a:spLocks/>
          </p:cNvSpPr>
          <p:nvPr/>
        </p:nvSpPr>
        <p:spPr>
          <a:xfrm>
            <a:off x="2340840" y="3013365"/>
            <a:ext cx="6289965" cy="102523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5000" dirty="0" err="1">
                <a:latin typeface="Times New Roman" panose="02020603050405020304" pitchFamily="18" charset="0"/>
                <a:cs typeface="Times New Roman" panose="02020603050405020304" pitchFamily="18" charset="0"/>
              </a:rPr>
              <a:t>Panchkosha</a:t>
            </a:r>
            <a:r>
              <a:rPr lang="en-US" sz="5000" dirty="0">
                <a:latin typeface="Times New Roman" panose="02020603050405020304" pitchFamily="18" charset="0"/>
                <a:cs typeface="Times New Roman" panose="02020603050405020304" pitchFamily="18" charset="0"/>
              </a:rPr>
              <a:t>,</a:t>
            </a:r>
          </a:p>
          <a:p>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Panchkosh</a:t>
            </a:r>
            <a:r>
              <a:rPr lang="en-US" sz="5000" dirty="0">
                <a:latin typeface="Times New Roman" panose="02020603050405020304" pitchFamily="18" charset="0"/>
                <a:cs typeface="Times New Roman" panose="02020603050405020304" pitchFamily="18" charset="0"/>
              </a:rPr>
              <a:t>,</a:t>
            </a:r>
          </a:p>
          <a:p>
            <a:r>
              <a:rPr lang="en-US" sz="5000" dirty="0">
                <a:latin typeface="Times New Roman" panose="02020603050405020304" pitchFamily="18" charset="0"/>
                <a:cs typeface="Times New Roman" panose="02020603050405020304" pitchFamily="18" charset="0"/>
              </a:rPr>
              <a:t> Yoga philosophy &amp; practice,</a:t>
            </a:r>
          </a:p>
          <a:p>
            <a:r>
              <a:rPr lang="en-US" sz="5000" dirty="0">
                <a:latin typeface="Times New Roman" panose="02020603050405020304" pitchFamily="18" charset="0"/>
                <a:cs typeface="Times New Roman" panose="02020603050405020304" pitchFamily="18" charset="0"/>
              </a:rPr>
              <a:t> Yoga philosophy &amp; practice</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12" name="Title 8">
            <a:extLst>
              <a:ext uri="{FF2B5EF4-FFF2-40B4-BE49-F238E27FC236}">
                <a16:creationId xmlns:a16="http://schemas.microsoft.com/office/drawing/2014/main" id="{42925D7E-9151-4C81-BA6A-111C4B7D7EB1}"/>
              </a:ext>
            </a:extLst>
          </p:cNvPr>
          <p:cNvSpPr txBox="1">
            <a:spLocks/>
          </p:cNvSpPr>
          <p:nvPr/>
        </p:nvSpPr>
        <p:spPr>
          <a:xfrm>
            <a:off x="2313708" y="4170220"/>
            <a:ext cx="7413387" cy="102523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endParaRPr lang="en-US" sz="4300" dirty="0">
              <a:latin typeface="Times New Roman" panose="02020603050405020304" pitchFamily="18" charset="0"/>
              <a:cs typeface="Times New Roman" panose="02020603050405020304" pitchFamily="18" charset="0"/>
            </a:endParaRPr>
          </a:p>
          <a:p>
            <a:r>
              <a:rPr lang="en-US" sz="4300" dirty="0">
                <a:latin typeface="Times New Roman" panose="02020603050405020304" pitchFamily="18" charset="0"/>
                <a:cs typeface="Times New Roman" panose="02020603050405020304" pitchFamily="18" charset="0"/>
              </a:rPr>
              <a:t>Yoga in practice,</a:t>
            </a:r>
          </a:p>
          <a:p>
            <a:r>
              <a:rPr lang="en-US" sz="4300" dirty="0">
                <a:latin typeface="Times New Roman" panose="02020603050405020304" pitchFamily="18" charset="0"/>
                <a:cs typeface="Times New Roman" panose="02020603050405020304" pitchFamily="18" charset="0"/>
              </a:rPr>
              <a:t> Yoga in practice,</a:t>
            </a:r>
          </a:p>
          <a:p>
            <a:r>
              <a:rPr lang="en-US" sz="4300" dirty="0">
                <a:latin typeface="Times New Roman" panose="02020603050405020304" pitchFamily="18" charset="0"/>
                <a:cs typeface="Times New Roman" panose="02020603050405020304" pitchFamily="18" charset="0"/>
              </a:rPr>
              <a:t> Reading &amp; writing skills in Brahmi script,</a:t>
            </a:r>
          </a:p>
          <a:p>
            <a:r>
              <a:rPr lang="en-US" sz="4300" dirty="0">
                <a:latin typeface="Times New Roman" panose="02020603050405020304" pitchFamily="18" charset="0"/>
                <a:cs typeface="Times New Roman" panose="02020603050405020304" pitchFamily="18" charset="0"/>
              </a:rPr>
              <a:t>Practices in horoscope,</a:t>
            </a:r>
          </a:p>
          <a:p>
            <a:r>
              <a:rPr lang="en-US" sz="4300" dirty="0">
                <a:latin typeface="Times New Roman" panose="02020603050405020304" pitchFamily="18" charset="0"/>
                <a:cs typeface="Times New Roman" panose="02020603050405020304" pitchFamily="18" charset="0"/>
              </a:rPr>
              <a:t> Script writing in Sanskrit dramaturgy, </a:t>
            </a:r>
          </a:p>
          <a:p>
            <a:r>
              <a:rPr lang="en-US" sz="4300" dirty="0">
                <a:latin typeface="Times New Roman" panose="02020603050405020304" pitchFamily="18" charset="0"/>
                <a:cs typeface="Times New Roman" panose="02020603050405020304" pitchFamily="18" charset="0"/>
              </a:rPr>
              <a:t>Fundamentals of Sanskrit manuscript ology</a:t>
            </a:r>
          </a:p>
          <a:p>
            <a:r>
              <a:rPr lang="en-US" sz="1800" dirty="0">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p:txBody>
      </p:sp>
      <p:sp>
        <p:nvSpPr>
          <p:cNvPr id="13" name="Title 8">
            <a:extLst>
              <a:ext uri="{FF2B5EF4-FFF2-40B4-BE49-F238E27FC236}">
                <a16:creationId xmlns:a16="http://schemas.microsoft.com/office/drawing/2014/main" id="{9BCA5DF5-0839-471B-957A-CDECA462FA65}"/>
              </a:ext>
            </a:extLst>
          </p:cNvPr>
          <p:cNvSpPr txBox="1">
            <a:spLocks/>
          </p:cNvSpPr>
          <p:nvPr/>
        </p:nvSpPr>
        <p:spPr>
          <a:xfrm>
            <a:off x="2313709" y="5354642"/>
            <a:ext cx="6386946" cy="102523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Upanishad &amp; Gita,</a:t>
            </a:r>
          </a:p>
          <a:p>
            <a:r>
              <a:rPr lang="en-US" sz="1800" dirty="0">
                <a:latin typeface="Times New Roman" panose="02020603050405020304" pitchFamily="18" charset="0"/>
                <a:cs typeface="Times New Roman" panose="02020603050405020304" pitchFamily="18" charset="0"/>
              </a:rPr>
              <a:t> Upanishad &amp; Gita,</a:t>
            </a:r>
          </a:p>
          <a:p>
            <a:r>
              <a:rPr lang="en-US" sz="1800" dirty="0">
                <a:latin typeface="Times New Roman" panose="02020603050405020304" pitchFamily="18" charset="0"/>
                <a:cs typeface="Times New Roman" panose="02020603050405020304" pitchFamily="18" charset="0"/>
              </a:rPr>
              <a:t> Ancient Indian economy</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413852"/>
      </p:ext>
    </p:extLst>
  </p:cSld>
  <p:clrMapOvr>
    <a:masterClrMapping/>
  </p:clrMapOvr>
  <mc:AlternateContent xmlns:mc="http://schemas.openxmlformats.org/markup-compatibility/2006" xmlns:p14="http://schemas.microsoft.com/office/powerpoint/2010/main">
    <mc:Choice Requires="p14">
      <p:transition spd="slow" p14:dur="225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D46E-996C-47F2-BF5F-41D0355C67E0}"/>
              </a:ext>
            </a:extLst>
          </p:cNvPr>
          <p:cNvSpPr>
            <a:spLocks noGrp="1"/>
          </p:cNvSpPr>
          <p:nvPr>
            <p:ph type="title"/>
          </p:nvPr>
        </p:nvSpPr>
        <p:spPr>
          <a:xfrm>
            <a:off x="1295402" y="702365"/>
            <a:ext cx="9601196" cy="384313"/>
          </a:xfrm>
        </p:spPr>
        <p:txBody>
          <a:bodyPr>
            <a:noAutofit/>
          </a:bodyPr>
          <a:lstStyle/>
          <a:p>
            <a:r>
              <a:rPr lang="en-US" sz="2400" b="1" dirty="0"/>
              <a:t>PUBLICATIONS</a:t>
            </a:r>
            <a:br>
              <a:rPr lang="en-US" sz="2400" b="1" dirty="0"/>
            </a:br>
            <a:endParaRPr lang="en-US" sz="2400" b="1" dirty="0"/>
          </a:p>
        </p:txBody>
      </p:sp>
      <p:graphicFrame>
        <p:nvGraphicFramePr>
          <p:cNvPr id="4" name="Table 4">
            <a:extLst>
              <a:ext uri="{FF2B5EF4-FFF2-40B4-BE49-F238E27FC236}">
                <a16:creationId xmlns:a16="http://schemas.microsoft.com/office/drawing/2014/main" id="{E70E5449-15D3-4864-A894-2D93F5433D03}"/>
              </a:ext>
            </a:extLst>
          </p:cNvPr>
          <p:cNvGraphicFramePr>
            <a:graphicFrameLocks noGrp="1"/>
          </p:cNvGraphicFramePr>
          <p:nvPr>
            <p:ph idx="1"/>
            <p:extLst>
              <p:ext uri="{D42A27DB-BD31-4B8C-83A1-F6EECF244321}">
                <p14:modId xmlns:p14="http://schemas.microsoft.com/office/powerpoint/2010/main" val="1717145527"/>
              </p:ext>
            </p:extLst>
          </p:nvPr>
        </p:nvGraphicFramePr>
        <p:xfrm>
          <a:off x="471055" y="874645"/>
          <a:ext cx="11111349" cy="6278880"/>
        </p:xfrm>
        <a:graphic>
          <a:graphicData uri="http://schemas.openxmlformats.org/drawingml/2006/table">
            <a:tbl>
              <a:tblPr firstRow="1" bandRow="1">
                <a:tableStyleId>{5C22544A-7EE6-4342-B048-85BDC9FD1C3A}</a:tableStyleId>
              </a:tblPr>
              <a:tblGrid>
                <a:gridCol w="1108363">
                  <a:extLst>
                    <a:ext uri="{9D8B030D-6E8A-4147-A177-3AD203B41FA5}">
                      <a16:colId xmlns:a16="http://schemas.microsoft.com/office/drawing/2014/main" val="3570155242"/>
                    </a:ext>
                  </a:extLst>
                </a:gridCol>
                <a:gridCol w="1389069">
                  <a:extLst>
                    <a:ext uri="{9D8B030D-6E8A-4147-A177-3AD203B41FA5}">
                      <a16:colId xmlns:a16="http://schemas.microsoft.com/office/drawing/2014/main" val="3053952271"/>
                    </a:ext>
                  </a:extLst>
                </a:gridCol>
                <a:gridCol w="5393635">
                  <a:extLst>
                    <a:ext uri="{9D8B030D-6E8A-4147-A177-3AD203B41FA5}">
                      <a16:colId xmlns:a16="http://schemas.microsoft.com/office/drawing/2014/main" val="1224539220"/>
                    </a:ext>
                  </a:extLst>
                </a:gridCol>
                <a:gridCol w="385166">
                  <a:extLst>
                    <a:ext uri="{9D8B030D-6E8A-4147-A177-3AD203B41FA5}">
                      <a16:colId xmlns:a16="http://schemas.microsoft.com/office/drawing/2014/main" val="500334926"/>
                    </a:ext>
                  </a:extLst>
                </a:gridCol>
                <a:gridCol w="666021">
                  <a:extLst>
                    <a:ext uri="{9D8B030D-6E8A-4147-A177-3AD203B41FA5}">
                      <a16:colId xmlns:a16="http://schemas.microsoft.com/office/drawing/2014/main" val="26380091"/>
                    </a:ext>
                  </a:extLst>
                </a:gridCol>
                <a:gridCol w="1281329">
                  <a:extLst>
                    <a:ext uri="{9D8B030D-6E8A-4147-A177-3AD203B41FA5}">
                      <a16:colId xmlns:a16="http://schemas.microsoft.com/office/drawing/2014/main" val="365420740"/>
                    </a:ext>
                  </a:extLst>
                </a:gridCol>
                <a:gridCol w="887766">
                  <a:extLst>
                    <a:ext uri="{9D8B030D-6E8A-4147-A177-3AD203B41FA5}">
                      <a16:colId xmlns:a16="http://schemas.microsoft.com/office/drawing/2014/main" val="2238786864"/>
                    </a:ext>
                  </a:extLst>
                </a:gridCol>
              </a:tblGrid>
              <a:tr h="1248862">
                <a:tc>
                  <a:txBody>
                    <a:bodyPr/>
                    <a:lstStyle/>
                    <a:p>
                      <a:r>
                        <a:rPr lang="en-US" sz="1600" dirty="0">
                          <a:latin typeface="Times New Roman" panose="02020603050405020304" pitchFamily="18" charset="0"/>
                          <a:cs typeface="Times New Roman" panose="02020603050405020304" pitchFamily="18" charset="0"/>
                        </a:rPr>
                        <a:t>PUBLICATION TYPE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JOURNAL/BOOK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/OTHERS NAME</a:t>
                      </a:r>
                    </a:p>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TITLE</a:t>
                      </a:r>
                    </a:p>
                  </a:txBody>
                  <a:tcPr/>
                </a:tc>
                <a:tc>
                  <a:txBody>
                    <a:bodyPr/>
                    <a:lstStyle/>
                    <a:p>
                      <a:r>
                        <a:rPr lang="en-US" sz="1600" dirty="0">
                          <a:latin typeface="Times New Roman" panose="02020603050405020304" pitchFamily="18" charset="0"/>
                          <a:cs typeface="Times New Roman" panose="02020603050405020304" pitchFamily="18" charset="0"/>
                        </a:rPr>
                        <a:t>ISSUE</a:t>
                      </a:r>
                    </a:p>
                  </a:txBody>
                  <a:tcPr/>
                </a:tc>
                <a:tc>
                  <a:txBody>
                    <a:bodyPr/>
                    <a:lstStyle/>
                    <a:p>
                      <a:r>
                        <a:rPr lang="en-US" sz="1600" dirty="0">
                          <a:latin typeface="Times New Roman" panose="02020603050405020304" pitchFamily="18" charset="0"/>
                          <a:cs typeface="Times New Roman" panose="02020603050405020304" pitchFamily="18" charset="0"/>
                        </a:rPr>
                        <a:t>VOLUME</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PUBLICATION</a:t>
                      </a:r>
                    </a:p>
                  </a:txBody>
                  <a:tcPr/>
                </a:tc>
                <a:extLst>
                  <a:ext uri="{0D108BD9-81ED-4DB2-BD59-A6C34878D82A}">
                    <a16:rowId xmlns:a16="http://schemas.microsoft.com/office/drawing/2014/main" val="2536920036"/>
                  </a:ext>
                </a:extLst>
              </a:tr>
              <a:tr h="4966406">
                <a:tc>
                  <a:txBody>
                    <a:bodyPr/>
                    <a:lstStyle/>
                    <a:p>
                      <a:r>
                        <a:rPr lang="en-US" sz="1600" dirty="0">
                          <a:latin typeface="Times New Roman" panose="02020603050405020304" pitchFamily="18" charset="0"/>
                          <a:cs typeface="Times New Roman" panose="02020603050405020304" pitchFamily="18" charset="0"/>
                        </a:rPr>
                        <a:t>JOURNAL</a:t>
                      </a:r>
                    </a:p>
                  </a:txBody>
                  <a:tcPr/>
                </a:tc>
                <a:tc>
                  <a:txBody>
                    <a:bodyPr/>
                    <a:lstStyle/>
                    <a:p>
                      <a:r>
                        <a:rPr lang="en-US" sz="1600" dirty="0">
                          <a:latin typeface="Times New Roman" panose="02020603050405020304" pitchFamily="18" charset="0"/>
                          <a:cs typeface="Times New Roman" panose="02020603050405020304" pitchFamily="18" charset="0"/>
                        </a:rPr>
                        <a:t>INTERNATIONAL JOURNAL OF SANSKRIT RESEARCH</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err="1">
                          <a:latin typeface="Sanskrit 2003" pitchFamily="2" charset="0"/>
                          <a:cs typeface="Sanskrit 2003" pitchFamily="2" charset="0"/>
                        </a:rPr>
                        <a:t>गुरुकुल</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पत्रिका</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शोध-दिशा</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शोध</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दिशा</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शब्दार्नव</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वाक्</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सुधा</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वेदांजलि</a:t>
                      </a:r>
                      <a:endParaRPr lang="en-US" sz="1600" dirty="0">
                        <a:latin typeface="Sanskrit 2003" pitchFamily="2" charset="0"/>
                        <a:cs typeface="Sanskrit 2003"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err="1">
                          <a:latin typeface="Sanskrit 2003" pitchFamily="2" charset="0"/>
                          <a:cs typeface="Sanskrit 2003" pitchFamily="2" charset="0"/>
                        </a:rPr>
                        <a:t>प्राचीन</a:t>
                      </a:r>
                      <a:r>
                        <a:rPr lang="en-US" sz="1600" dirty="0">
                          <a:latin typeface="Sanskrit 2003" pitchFamily="2" charset="0"/>
                          <a:cs typeface="Sanskrit 2003" pitchFamily="2" charset="0"/>
                        </a:rPr>
                        <a:t> </a:t>
                      </a:r>
                      <a:r>
                        <a:rPr lang="hi-IN" sz="1600" dirty="0">
                          <a:latin typeface="Sanskrit 2003" pitchFamily="2" charset="0"/>
                          <a:cs typeface="Sanskrit 2003" pitchFamily="2" charset="0"/>
                        </a:rPr>
                        <a:t>ज्ञान</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परम्परा</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में</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गुरु</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शिष्य</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परम्परा</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दयानन्दीय</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पाणिनिशिक्षा</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एवं</a:t>
                      </a:r>
                      <a:r>
                        <a:rPr lang="en-US" sz="1600" dirty="0">
                          <a:latin typeface="Sanskrit 2003" pitchFamily="2" charset="0"/>
                          <a:cs typeface="Sanskrit 2003" pitchFamily="2" charset="0"/>
                        </a:rPr>
                        <a:t> </a:t>
                      </a:r>
                      <a:r>
                        <a:rPr lang="hi-IN" sz="1600" dirty="0">
                          <a:latin typeface="Sanskrit 2003" pitchFamily="2" charset="0"/>
                          <a:cs typeface="Sanskrit 2003" pitchFamily="2" charset="0"/>
                        </a:rPr>
                        <a:t>ऋग्वैदिक</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शिक्षा</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में</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अन्तर</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आयुर्वेदशास्त्र</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में</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मन</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का</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स्वरूप</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प्राचीन</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शिक्षा</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प्रणाली</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में</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गुरु-शिष्य</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सम्बन्ध</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सुश्रुत</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साहित्य</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में</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प्रतिपादित</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नेत्र</a:t>
                      </a:r>
                      <a:r>
                        <a:rPr lang="en-US" sz="1600" dirty="0">
                          <a:latin typeface="Sanskrit 2003" pitchFamily="2" charset="0"/>
                          <a:cs typeface="Sanskrit 2003" pitchFamily="2" charset="0"/>
                        </a:rPr>
                        <a:t> </a:t>
                      </a:r>
                      <a:r>
                        <a:rPr lang="hi-IN" sz="1600" dirty="0">
                          <a:latin typeface="Sanskrit 2003" pitchFamily="2" charset="0"/>
                          <a:cs typeface="Sanskrit 2003" pitchFamily="2" charset="0"/>
                        </a:rPr>
                        <a:t>विज्ञान</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err="1">
                          <a:latin typeface="Sanskrit 2003" pitchFamily="2" charset="0"/>
                          <a:cs typeface="Sanskrit 2003" pitchFamily="2" charset="0"/>
                        </a:rPr>
                        <a:t>आधुनिक</a:t>
                      </a:r>
                      <a:r>
                        <a:rPr lang="en-US" sz="1600" dirty="0">
                          <a:latin typeface="Sanskrit 2003" pitchFamily="2" charset="0"/>
                          <a:cs typeface="Sanskrit 2003" pitchFamily="2" charset="0"/>
                        </a:rPr>
                        <a:t> </a:t>
                      </a:r>
                      <a:r>
                        <a:rPr lang="hi-IN" sz="1600" dirty="0">
                          <a:latin typeface="Sanskrit 2003" pitchFamily="2" charset="0"/>
                          <a:cs typeface="Sanskrit 2003" pitchFamily="2" charset="0"/>
                        </a:rPr>
                        <a:t>संस्कृत</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साहित्य</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मे</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बाल्</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साहित्य</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का</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योगदान</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आधुनिक</a:t>
                      </a:r>
                      <a:r>
                        <a:rPr lang="en-US" sz="1600" dirty="0">
                          <a:latin typeface="Sanskrit 2003" pitchFamily="2" charset="0"/>
                          <a:cs typeface="Sanskrit 2003" pitchFamily="2" charset="0"/>
                        </a:rPr>
                        <a:t> </a:t>
                      </a:r>
                      <a:r>
                        <a:rPr lang="hi-IN" sz="1600" dirty="0">
                          <a:latin typeface="Sanskrit 2003" pitchFamily="2" charset="0"/>
                          <a:cs typeface="Sanskrit 2003" pitchFamily="2" charset="0"/>
                        </a:rPr>
                        <a:t>दृष्टि</a:t>
                      </a:r>
                      <a:r>
                        <a:rPr lang="en-US" sz="1600" dirty="0">
                          <a:latin typeface="Sanskrit 2003" pitchFamily="2" charset="0"/>
                          <a:cs typeface="Sanskrit 2003" pitchFamily="2" charset="0"/>
                        </a:rPr>
                        <a:t> </a:t>
                      </a:r>
                      <a:r>
                        <a:rPr lang="en-US" sz="1600" dirty="0" err="1">
                          <a:latin typeface="Sanskrit 2003" pitchFamily="2" charset="0"/>
                          <a:cs typeface="Sanskrit 2003" pitchFamily="2" charset="0"/>
                        </a:rPr>
                        <a:t>से</a:t>
                      </a:r>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endParaRPr lang="en-US" sz="1600" dirty="0">
                        <a:latin typeface="Sanskrit 2003" pitchFamily="2" charset="0"/>
                        <a:cs typeface="Sanskrit 2003" pitchFamily="2" charset="0"/>
                      </a:endParaRPr>
                    </a:p>
                    <a:p>
                      <a:r>
                        <a:rPr lang="en-US" sz="1600" dirty="0">
                          <a:latin typeface="Sanskrit 2003" pitchFamily="2" charset="0"/>
                          <a:cs typeface="Sanskrit 2003" pitchFamily="2" charset="0"/>
                        </a:rPr>
                        <a:t>The relevance of uttararam-charitam in reference to </a:t>
                      </a:r>
                      <a:r>
                        <a:rPr lang="en-US" sz="1600" dirty="0" err="1">
                          <a:latin typeface="Sanskrit 2003" pitchFamily="2" charset="0"/>
                          <a:cs typeface="Sanskrit 2003" pitchFamily="2" charset="0"/>
                        </a:rPr>
                        <a:t>sita</a:t>
                      </a:r>
                      <a:endParaRPr lang="en-US" sz="1600" dirty="0">
                        <a:latin typeface="Sanskrit 2003" pitchFamily="2" charset="0"/>
                        <a:cs typeface="Sanskrit 2003" pitchFamily="2" charset="0"/>
                      </a:endParaRPr>
                    </a:p>
                  </a:txBody>
                  <a:tcPr/>
                </a:tc>
                <a:tc>
                  <a:txBody>
                    <a:bodyPr/>
                    <a:lstStyle/>
                    <a:p>
                      <a:r>
                        <a:rPr lang="en-US" sz="1600" dirty="0">
                          <a:latin typeface="Times New Roman" panose="02020603050405020304" pitchFamily="18" charset="0"/>
                          <a:cs typeface="Times New Roman" panose="02020603050405020304" pitchFamily="18" charset="0"/>
                        </a:rPr>
                        <a:t>6</a:t>
                      </a:r>
                    </a:p>
                  </a:txBody>
                  <a:tcPr/>
                </a:tc>
                <a:tc>
                  <a:txBody>
                    <a:bodyPr/>
                    <a:lstStyle/>
                    <a:p>
                      <a:r>
                        <a:rPr lang="en-US" sz="1600" dirty="0">
                          <a:latin typeface="Times New Roman" panose="02020603050405020304" pitchFamily="18" charset="0"/>
                          <a:cs typeface="Times New Roman" panose="02020603050405020304" pitchFamily="18" charset="0"/>
                        </a:rPr>
                        <a:t>9</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18</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38</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a:t>
                      </a:r>
                    </a:p>
                  </a:txBody>
                  <a:tcPr/>
                </a:tc>
                <a:tc>
                  <a:txBody>
                    <a:bodyPr/>
                    <a:lstStyle/>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0976-8017</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0975-735X</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0975-735X</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2395-5104</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23476605</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2349-364X</a:t>
                      </a:r>
                    </a:p>
                  </a:txBody>
                  <a:tcPr/>
                </a:tc>
                <a:tc>
                  <a:txBody>
                    <a:bodyPr/>
                    <a:lstStyle/>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2023</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2023</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2023</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2023</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2023</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2023</a:t>
                      </a:r>
                    </a:p>
                  </a:txBody>
                  <a:tcPr/>
                </a:tc>
                <a:extLst>
                  <a:ext uri="{0D108BD9-81ED-4DB2-BD59-A6C34878D82A}">
                    <a16:rowId xmlns:a16="http://schemas.microsoft.com/office/drawing/2014/main" val="3369724538"/>
                  </a:ext>
                </a:extLst>
              </a:tr>
            </a:tbl>
          </a:graphicData>
        </a:graphic>
      </p:graphicFrame>
    </p:spTree>
    <p:extLst>
      <p:ext uri="{BB962C8B-B14F-4D97-AF65-F5344CB8AC3E}">
        <p14:creationId xmlns:p14="http://schemas.microsoft.com/office/powerpoint/2010/main" val="244461824"/>
      </p:ext>
    </p:extLst>
  </p:cSld>
  <p:clrMapOvr>
    <a:masterClrMapping/>
  </p:clrMapOvr>
  <mc:AlternateContent xmlns:mc="http://schemas.openxmlformats.org/markup-compatibility/2006" xmlns:p14="http://schemas.microsoft.com/office/powerpoint/2010/main">
    <mc:Choice Requires="p14">
      <p:transition spd="slow" p14:dur="225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F4F4-8FD8-458D-94CC-A9C22171DBD9}"/>
              </a:ext>
            </a:extLst>
          </p:cNvPr>
          <p:cNvSpPr>
            <a:spLocks noGrp="1"/>
          </p:cNvSpPr>
          <p:nvPr>
            <p:ph type="title"/>
          </p:nvPr>
        </p:nvSpPr>
        <p:spPr>
          <a:xfrm>
            <a:off x="1295402" y="623456"/>
            <a:ext cx="9601196" cy="983672"/>
          </a:xfrm>
        </p:spPr>
        <p:txBody>
          <a:bodyPr>
            <a:normAutofit/>
          </a:bodyPr>
          <a:lstStyle/>
          <a:p>
            <a:r>
              <a:rPr lang="en-US" dirty="0"/>
              <a:t>BOOKS</a:t>
            </a:r>
          </a:p>
        </p:txBody>
      </p:sp>
      <p:graphicFrame>
        <p:nvGraphicFramePr>
          <p:cNvPr id="5" name="Table 5">
            <a:extLst>
              <a:ext uri="{FF2B5EF4-FFF2-40B4-BE49-F238E27FC236}">
                <a16:creationId xmlns:a16="http://schemas.microsoft.com/office/drawing/2014/main" id="{7B67187F-5F6E-431E-AC94-C26DC089AB1D}"/>
              </a:ext>
            </a:extLst>
          </p:cNvPr>
          <p:cNvGraphicFramePr>
            <a:graphicFrameLocks noGrp="1"/>
          </p:cNvGraphicFramePr>
          <p:nvPr>
            <p:ph idx="1"/>
            <p:extLst>
              <p:ext uri="{D42A27DB-BD31-4B8C-83A1-F6EECF244321}">
                <p14:modId xmlns:p14="http://schemas.microsoft.com/office/powerpoint/2010/main" val="2159399935"/>
              </p:ext>
            </p:extLst>
          </p:nvPr>
        </p:nvGraphicFramePr>
        <p:xfrm>
          <a:off x="1295399" y="1496291"/>
          <a:ext cx="9857508" cy="4622552"/>
        </p:xfrm>
        <a:graphic>
          <a:graphicData uri="http://schemas.openxmlformats.org/drawingml/2006/table">
            <a:tbl>
              <a:tblPr firstRow="1" bandRow="1">
                <a:tableStyleId>{5C22544A-7EE6-4342-B048-85BDC9FD1C3A}</a:tableStyleId>
              </a:tblPr>
              <a:tblGrid>
                <a:gridCol w="2464377">
                  <a:extLst>
                    <a:ext uri="{9D8B030D-6E8A-4147-A177-3AD203B41FA5}">
                      <a16:colId xmlns:a16="http://schemas.microsoft.com/office/drawing/2014/main" val="1003146848"/>
                    </a:ext>
                  </a:extLst>
                </a:gridCol>
                <a:gridCol w="2464377">
                  <a:extLst>
                    <a:ext uri="{9D8B030D-6E8A-4147-A177-3AD203B41FA5}">
                      <a16:colId xmlns:a16="http://schemas.microsoft.com/office/drawing/2014/main" val="1759690827"/>
                    </a:ext>
                  </a:extLst>
                </a:gridCol>
                <a:gridCol w="2464377">
                  <a:extLst>
                    <a:ext uri="{9D8B030D-6E8A-4147-A177-3AD203B41FA5}">
                      <a16:colId xmlns:a16="http://schemas.microsoft.com/office/drawing/2014/main" val="31798712"/>
                    </a:ext>
                  </a:extLst>
                </a:gridCol>
                <a:gridCol w="2464377">
                  <a:extLst>
                    <a:ext uri="{9D8B030D-6E8A-4147-A177-3AD203B41FA5}">
                      <a16:colId xmlns:a16="http://schemas.microsoft.com/office/drawing/2014/main" val="2891197495"/>
                    </a:ext>
                  </a:extLst>
                </a:gridCol>
              </a:tblGrid>
              <a:tr h="711448">
                <a:tc>
                  <a:txBody>
                    <a:bodyPr/>
                    <a:lstStyle/>
                    <a:p>
                      <a:pPr algn="ctr"/>
                      <a:r>
                        <a:rPr lang="en-US" dirty="0"/>
                        <a:t>NAME</a:t>
                      </a:r>
                    </a:p>
                  </a:txBody>
                  <a:tcPr/>
                </a:tc>
                <a:tc>
                  <a:txBody>
                    <a:bodyPr/>
                    <a:lstStyle/>
                    <a:p>
                      <a:pPr algn="ctr"/>
                      <a:r>
                        <a:rPr lang="en-US" sz="1800" dirty="0">
                          <a:latin typeface="Times New Roman" panose="02020603050405020304" pitchFamily="18" charset="0"/>
                          <a:cs typeface="Times New Roman" panose="02020603050405020304" pitchFamily="18" charset="0"/>
                        </a:rPr>
                        <a:t>ISSN/ISBN/UGC CARE LIST</a:t>
                      </a:r>
                    </a:p>
                  </a:txBody>
                  <a:tcPr/>
                </a:tc>
                <a:tc>
                  <a:txBody>
                    <a:bodyPr/>
                    <a:lstStyle/>
                    <a:p>
                      <a:pPr algn="ctr"/>
                      <a:r>
                        <a:rPr lang="en-US" dirty="0"/>
                        <a:t>VOLUME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PUBLICATION</a:t>
                      </a:r>
                    </a:p>
                    <a:p>
                      <a:pPr algn="ctr"/>
                      <a:r>
                        <a:rPr lang="en-US" dirty="0"/>
                        <a:t>HOUSE</a:t>
                      </a:r>
                    </a:p>
                  </a:txBody>
                  <a:tcPr/>
                </a:tc>
                <a:extLst>
                  <a:ext uri="{0D108BD9-81ED-4DB2-BD59-A6C34878D82A}">
                    <a16:rowId xmlns:a16="http://schemas.microsoft.com/office/drawing/2014/main" val="2027154042"/>
                  </a:ext>
                </a:extLst>
              </a:tr>
              <a:tr h="1675444">
                <a:tc>
                  <a:txBody>
                    <a:bodyPr/>
                    <a:lstStyle/>
                    <a:p>
                      <a:pPr algn="ctr"/>
                      <a:r>
                        <a:rPr lang="en-US" sz="1800" dirty="0">
                          <a:latin typeface="Times New Roman" panose="02020603050405020304" pitchFamily="18" charset="0"/>
                          <a:cs typeface="Times New Roman" panose="02020603050405020304" pitchFamily="18" charset="0"/>
                        </a:rPr>
                        <a:t>ADVAITIC CRITICS OF PANCHRATRA &amp; PASHUPAT IN DOCTRINS</a:t>
                      </a:r>
                    </a:p>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978-93-93765-12-3</a:t>
                      </a: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a:t>1</a:t>
                      </a:r>
                    </a:p>
                  </a:txBody>
                  <a:tcPr/>
                </a:tc>
                <a:tc>
                  <a:txBody>
                    <a:bodyPr/>
                    <a:lstStyle/>
                    <a:p>
                      <a:pPr algn="ctr"/>
                      <a:r>
                        <a:rPr lang="en-US" sz="1800" dirty="0">
                          <a:latin typeface="Times New Roman" panose="02020603050405020304" pitchFamily="18" charset="0"/>
                          <a:cs typeface="Times New Roman" panose="02020603050405020304" pitchFamily="18" charset="0"/>
                        </a:rPr>
                        <a:t>INTELECTUAL PUBLISHING HO2023</a:t>
                      </a:r>
                    </a:p>
                  </a:txBody>
                  <a:tcPr/>
                </a:tc>
                <a:extLst>
                  <a:ext uri="{0D108BD9-81ED-4DB2-BD59-A6C34878D82A}">
                    <a16:rowId xmlns:a16="http://schemas.microsoft.com/office/drawing/2014/main" val="314685464"/>
                  </a:ext>
                </a:extLst>
              </a:tr>
              <a:tr h="13212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Consciousness as contend in Tripura </a:t>
                      </a:r>
                      <a:r>
                        <a:rPr lang="en-US" sz="1800" dirty="0" err="1">
                          <a:latin typeface="Times New Roman" panose="02020603050405020304" pitchFamily="18" charset="0"/>
                          <a:cs typeface="Times New Roman" panose="02020603050405020304" pitchFamily="18" charset="0"/>
                        </a:rPr>
                        <a:t>rahasya</a:t>
                      </a:r>
                      <a:endParaRPr lang="en-US" sz="1800" dirty="0">
                        <a:latin typeface="Times New Roman" panose="02020603050405020304" pitchFamily="18" charset="0"/>
                        <a:cs typeface="Times New Roman" panose="02020603050405020304" pitchFamily="18" charset="0"/>
                      </a:endParaRP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978-93-93765-87-1</a:t>
                      </a:r>
                    </a:p>
                    <a:p>
                      <a:pPr algn="ctr"/>
                      <a:endParaRPr lang="en-US" dirty="0"/>
                    </a:p>
                  </a:txBody>
                  <a:tcPr/>
                </a:tc>
                <a:tc>
                  <a:txBody>
                    <a:bodyPr/>
                    <a:lstStyle/>
                    <a:p>
                      <a:pPr algn="ctr"/>
                      <a:r>
                        <a:rPr lang="en-US" dirty="0"/>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Intellectual publishing house 2023</a:t>
                      </a:r>
                    </a:p>
                    <a:p>
                      <a:pPr algn="ctr"/>
                      <a:endParaRPr lang="en-US" dirty="0"/>
                    </a:p>
                  </a:txBody>
                  <a:tcPr/>
                </a:tc>
                <a:extLst>
                  <a:ext uri="{0D108BD9-81ED-4DB2-BD59-A6C34878D82A}">
                    <a16:rowId xmlns:a16="http://schemas.microsoft.com/office/drawing/2014/main" val="582193586"/>
                  </a:ext>
                </a:extLst>
              </a:tr>
              <a:tr h="71144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i-IN" sz="1800" dirty="0">
                          <a:latin typeface="Sanskrit 2003" pitchFamily="2" charset="0"/>
                          <a:cs typeface="Sanskrit 2003" pitchFamily="2" charset="0"/>
                        </a:rPr>
                        <a:t>संस्कृत</a:t>
                      </a:r>
                      <a:r>
                        <a:rPr lang="en-US" sz="1800" dirty="0">
                          <a:latin typeface="Sanskrit 2003" pitchFamily="2" charset="0"/>
                          <a:cs typeface="Sanskrit 2003" pitchFamily="2" charset="0"/>
                        </a:rPr>
                        <a:t> </a:t>
                      </a:r>
                      <a:r>
                        <a:rPr lang="en-US" sz="1800" dirty="0" err="1">
                          <a:latin typeface="Sanskrit 2003" pitchFamily="2" charset="0"/>
                          <a:cs typeface="Sanskrit 2003" pitchFamily="2" charset="0"/>
                        </a:rPr>
                        <a:t>काव्यशास्त्र</a:t>
                      </a:r>
                      <a:r>
                        <a:rPr lang="en-US" sz="1800" dirty="0">
                          <a:latin typeface="Sanskrit 2003" pitchFamily="2" charset="0"/>
                          <a:cs typeface="Sanskrit 2003" pitchFamily="2" charset="0"/>
                        </a:rPr>
                        <a:t> </a:t>
                      </a:r>
                      <a:r>
                        <a:rPr lang="en-US" sz="1800" dirty="0" err="1">
                          <a:latin typeface="Sanskrit 2003" pitchFamily="2" charset="0"/>
                          <a:cs typeface="Sanskrit 2003" pitchFamily="2" charset="0"/>
                        </a:rPr>
                        <a:t>का</a:t>
                      </a:r>
                      <a:r>
                        <a:rPr lang="en-US" sz="1800" dirty="0">
                          <a:latin typeface="Sanskrit 2003" pitchFamily="2" charset="0"/>
                          <a:cs typeface="Sanskrit 2003" pitchFamily="2" charset="0"/>
                        </a:rPr>
                        <a:t> </a:t>
                      </a:r>
                      <a:r>
                        <a:rPr lang="en-US" sz="1800" dirty="0" err="1">
                          <a:latin typeface="Sanskrit 2003" pitchFamily="2" charset="0"/>
                          <a:cs typeface="Sanskrit 2003" pitchFamily="2" charset="0"/>
                        </a:rPr>
                        <a:t>परिचय</a:t>
                      </a:r>
                      <a:endParaRPr lang="en-US" sz="1800" dirty="0">
                        <a:latin typeface="Sanskrit 2003" pitchFamily="2" charset="0"/>
                        <a:cs typeface="Sanskrit 2003"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978-81-965022-7-0</a:t>
                      </a:r>
                    </a:p>
                    <a:p>
                      <a:pPr algn="ctr"/>
                      <a:endParaRPr lang="en-US" dirty="0"/>
                    </a:p>
                  </a:txBody>
                  <a:tcPr/>
                </a:tc>
                <a:tc>
                  <a:txBody>
                    <a:bodyPr/>
                    <a:lstStyle/>
                    <a:p>
                      <a:pPr algn="ctr"/>
                      <a:r>
                        <a:rPr lang="en-US" dirty="0"/>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err="1">
                          <a:latin typeface="Times New Roman" panose="02020603050405020304" pitchFamily="18" charset="0"/>
                          <a:cs typeface="Times New Roman" panose="02020603050405020304" pitchFamily="18" charset="0"/>
                        </a:rPr>
                        <a:t>विद्यानिधि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प्रकाशन</a:t>
                      </a:r>
                      <a:r>
                        <a:rPr lang="en-US" sz="1800" dirty="0">
                          <a:latin typeface="Times New Roman" panose="02020603050405020304" pitchFamily="18" charset="0"/>
                          <a:cs typeface="Times New Roman" panose="02020603050405020304" pitchFamily="18" charset="0"/>
                        </a:rPr>
                        <a:t>, 2024</a:t>
                      </a:r>
                    </a:p>
                    <a:p>
                      <a:pPr algn="ctr"/>
                      <a:endParaRPr lang="en-US" dirty="0"/>
                    </a:p>
                  </a:txBody>
                  <a:tcPr/>
                </a:tc>
                <a:extLst>
                  <a:ext uri="{0D108BD9-81ED-4DB2-BD59-A6C34878D82A}">
                    <a16:rowId xmlns:a16="http://schemas.microsoft.com/office/drawing/2014/main" val="2579534412"/>
                  </a:ext>
                </a:extLst>
              </a:tr>
            </a:tbl>
          </a:graphicData>
        </a:graphic>
      </p:graphicFrame>
    </p:spTree>
    <p:extLst>
      <p:ext uri="{BB962C8B-B14F-4D97-AF65-F5344CB8AC3E}">
        <p14:creationId xmlns:p14="http://schemas.microsoft.com/office/powerpoint/2010/main" val="1762991948"/>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3E4B-292D-428A-AF5A-30CB278C14FE}"/>
              </a:ext>
            </a:extLst>
          </p:cNvPr>
          <p:cNvSpPr>
            <a:spLocks noGrp="1"/>
          </p:cNvSpPr>
          <p:nvPr>
            <p:ph type="title"/>
          </p:nvPr>
        </p:nvSpPr>
        <p:spPr>
          <a:xfrm>
            <a:off x="1295402" y="424071"/>
            <a:ext cx="9601196" cy="563482"/>
          </a:xfrm>
        </p:spPr>
        <p:txBody>
          <a:bodyPr>
            <a:normAutofit fontScale="90000"/>
          </a:bodyPr>
          <a:lstStyle/>
          <a:p>
            <a:r>
              <a:rPr lang="en-US" dirty="0"/>
              <a:t>ACTIVITIES ORGANISED</a:t>
            </a:r>
          </a:p>
        </p:txBody>
      </p:sp>
      <p:sp>
        <p:nvSpPr>
          <p:cNvPr id="3" name="Content Placeholder 2">
            <a:extLst>
              <a:ext uri="{FF2B5EF4-FFF2-40B4-BE49-F238E27FC236}">
                <a16:creationId xmlns:a16="http://schemas.microsoft.com/office/drawing/2014/main" id="{141099E7-4FE0-4A08-9278-004A92C0FF83}"/>
              </a:ext>
            </a:extLst>
          </p:cNvPr>
          <p:cNvSpPr>
            <a:spLocks noGrp="1"/>
          </p:cNvSpPr>
          <p:nvPr>
            <p:ph sz="half" idx="1"/>
          </p:nvPr>
        </p:nvSpPr>
        <p:spPr>
          <a:xfrm>
            <a:off x="1298448" y="1285461"/>
            <a:ext cx="4718304" cy="4584987"/>
          </a:xfrm>
        </p:spPr>
        <p:txBody>
          <a:bodyPr>
            <a:normAutofit fontScale="92500" lnSpcReduction="20000"/>
          </a:bodyPr>
          <a:lstStyle/>
          <a:p>
            <a:r>
              <a:rPr lang="en-US" sz="2800" b="1" dirty="0">
                <a:latin typeface="Sanskrit 2003" pitchFamily="2" charset="0"/>
                <a:cs typeface="Sanskrit 2003" pitchFamily="2" charset="0"/>
              </a:rPr>
              <a:t>Name of event- </a:t>
            </a:r>
            <a:r>
              <a:rPr lang="en-US" sz="2800" b="1" dirty="0" err="1">
                <a:latin typeface="Sanskrit 2003" pitchFamily="2" charset="0"/>
                <a:cs typeface="Sanskrit 2003" pitchFamily="2" charset="0"/>
              </a:rPr>
              <a:t>सम्मेलन</a:t>
            </a:r>
            <a:endParaRPr lang="en-US" sz="2800" b="1" dirty="0">
              <a:latin typeface="Sanskrit 2003" pitchFamily="2" charset="0"/>
              <a:cs typeface="Sanskrit 2003" pitchFamily="2" charset="0"/>
            </a:endParaRPr>
          </a:p>
          <a:p>
            <a:r>
              <a:rPr lang="en-US" dirty="0">
                <a:latin typeface="Sanskrit 2003" pitchFamily="2" charset="0"/>
                <a:cs typeface="Sanskrit 2003" pitchFamily="2" charset="0"/>
              </a:rPr>
              <a:t>Date of event- 19/10/2023</a:t>
            </a:r>
          </a:p>
          <a:p>
            <a:pPr marL="0" indent="0">
              <a:buNone/>
            </a:pPr>
            <a:endParaRPr lang="en-US" dirty="0">
              <a:latin typeface="Sanskrit 2003" pitchFamily="2" charset="0"/>
              <a:cs typeface="Sanskrit 2003" pitchFamily="2" charset="0"/>
            </a:endParaRPr>
          </a:p>
          <a:p>
            <a:r>
              <a:rPr lang="en-US" dirty="0">
                <a:latin typeface="Sanskrit 2003" pitchFamily="2" charset="0"/>
                <a:cs typeface="Sanskrit 2003" pitchFamily="2" charset="0"/>
              </a:rPr>
              <a:t>Organizing convenor- </a:t>
            </a:r>
            <a:r>
              <a:rPr lang="hi-IN" dirty="0">
                <a:latin typeface="Sanskrit 2003" pitchFamily="2" charset="0"/>
                <a:cs typeface="Sanskrit 2003" pitchFamily="2" charset="0"/>
              </a:rPr>
              <a:t>संस्कृत</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साहित्य</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में</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निहित</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योग,आयुर्वेद</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और</a:t>
            </a:r>
            <a:r>
              <a:rPr lang="en-US" dirty="0">
                <a:latin typeface="Sanskrit 2003" pitchFamily="2" charset="0"/>
                <a:cs typeface="Sanskrit 2003" pitchFamily="2" charset="0"/>
              </a:rPr>
              <a:t> </a:t>
            </a:r>
            <a:r>
              <a:rPr lang="hi-IN" dirty="0">
                <a:latin typeface="Sanskrit 2003" pitchFamily="2" charset="0"/>
                <a:cs typeface="Sanskrit 2003" pitchFamily="2" charset="0"/>
              </a:rPr>
              <a:t>प्राकृतिक</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चिकित्सा</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का</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स्वरुप</a:t>
            </a:r>
            <a:endParaRPr lang="en-US" dirty="0">
              <a:latin typeface="Sanskrit 2003" pitchFamily="2" charset="0"/>
              <a:cs typeface="Sanskrit 2003" pitchFamily="2" charset="0"/>
            </a:endParaRPr>
          </a:p>
          <a:p>
            <a:r>
              <a:rPr lang="en-US" dirty="0" err="1">
                <a:latin typeface="Sanskrit 2003" pitchFamily="2" charset="0"/>
                <a:cs typeface="Sanskrit 2003" pitchFamily="2" charset="0"/>
              </a:rPr>
              <a:t>संजोजिका</a:t>
            </a:r>
            <a:r>
              <a:rPr lang="en-US" dirty="0">
                <a:latin typeface="Sanskrit 2003" pitchFamily="2" charset="0"/>
                <a:cs typeface="Sanskrit 2003" pitchFamily="2" charset="0"/>
              </a:rPr>
              <a:t> - </a:t>
            </a:r>
            <a:r>
              <a:rPr lang="en-US" dirty="0" err="1">
                <a:latin typeface="Sanskrit 2003" pitchFamily="2" charset="0"/>
                <a:cs typeface="Sanskrit 2003" pitchFamily="2" charset="0"/>
              </a:rPr>
              <a:t>Dr.Asha</a:t>
            </a:r>
            <a:r>
              <a:rPr lang="en-US" dirty="0">
                <a:latin typeface="Sanskrit 2003" pitchFamily="2" charset="0"/>
                <a:cs typeface="Sanskrit 2003" pitchFamily="2" charset="0"/>
              </a:rPr>
              <a:t> Tiwari </a:t>
            </a:r>
          </a:p>
          <a:p>
            <a:r>
              <a:rPr lang="en-US" dirty="0">
                <a:latin typeface="Sanskrit 2003" pitchFamily="2" charset="0"/>
                <a:cs typeface="Sanskrit 2003" pitchFamily="2" charset="0"/>
              </a:rPr>
              <a:t>Source of fund- </a:t>
            </a:r>
            <a:r>
              <a:rPr lang="en-US" dirty="0" err="1">
                <a:latin typeface="Sanskrit 2003" pitchFamily="2" charset="0"/>
                <a:cs typeface="Sanskrit 2003" pitchFamily="2" charset="0"/>
              </a:rPr>
              <a:t>अध्यात्मयोग</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संस्थान</a:t>
            </a:r>
            <a:endParaRPr lang="en-US" dirty="0">
              <a:latin typeface="Sanskrit 2003" pitchFamily="2" charset="0"/>
              <a:cs typeface="Sanskrit 2003" pitchFamily="2" charset="0"/>
            </a:endParaRPr>
          </a:p>
          <a:p>
            <a:r>
              <a:rPr lang="en-US" dirty="0">
                <a:latin typeface="Sanskrit 2003" pitchFamily="2" charset="0"/>
                <a:cs typeface="Sanskrit 2003" pitchFamily="2" charset="0"/>
              </a:rPr>
              <a:t>Collaboration with - </a:t>
            </a:r>
            <a:r>
              <a:rPr lang="en-US" dirty="0" err="1">
                <a:latin typeface="Sanskrit 2003" pitchFamily="2" charset="0"/>
                <a:cs typeface="Sanskrit 2003" pitchFamily="2" charset="0"/>
              </a:rPr>
              <a:t>अध्यात्मयोग</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संस्थान</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एवं</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भारती</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महाविद्यालय</a:t>
            </a:r>
            <a:endParaRPr lang="en-US" dirty="0">
              <a:latin typeface="Sanskrit 2003" pitchFamily="2" charset="0"/>
              <a:cs typeface="Sanskrit 2003" pitchFamily="2" charset="0"/>
            </a:endParaRPr>
          </a:p>
          <a:p>
            <a:r>
              <a:rPr lang="en-US" dirty="0">
                <a:latin typeface="Sanskrit 2003" pitchFamily="2" charset="0"/>
                <a:cs typeface="Sanskrit 2003" pitchFamily="2" charset="0"/>
              </a:rPr>
              <a:t>PARTICIPATION OF STUDENTS- 86</a:t>
            </a:r>
          </a:p>
          <a:p>
            <a:endParaRPr lang="en-US" dirty="0">
              <a:latin typeface="Sanskrit 2003" pitchFamily="2" charset="0"/>
              <a:cs typeface="Sanskrit 2003" pitchFamily="2" charset="0"/>
            </a:endParaRPr>
          </a:p>
          <a:p>
            <a:endParaRPr lang="en-US" dirty="0"/>
          </a:p>
        </p:txBody>
      </p:sp>
      <p:pic>
        <p:nvPicPr>
          <p:cNvPr id="6" name="Content Placeholder 5">
            <a:extLst>
              <a:ext uri="{FF2B5EF4-FFF2-40B4-BE49-F238E27FC236}">
                <a16:creationId xmlns:a16="http://schemas.microsoft.com/office/drawing/2014/main" id="{44410FBF-726A-4B12-8266-3DABC60129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1630017"/>
            <a:ext cx="4897092" cy="4240431"/>
          </a:xfrm>
        </p:spPr>
      </p:pic>
    </p:spTree>
    <p:extLst>
      <p:ext uri="{BB962C8B-B14F-4D97-AF65-F5344CB8AC3E}">
        <p14:creationId xmlns:p14="http://schemas.microsoft.com/office/powerpoint/2010/main" val="408243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B280-6FF3-4036-9FC7-5DB7D500C843}"/>
              </a:ext>
            </a:extLst>
          </p:cNvPr>
          <p:cNvSpPr>
            <a:spLocks noGrp="1"/>
          </p:cNvSpPr>
          <p:nvPr>
            <p:ph type="title"/>
          </p:nvPr>
        </p:nvSpPr>
        <p:spPr>
          <a:xfrm>
            <a:off x="940905" y="583096"/>
            <a:ext cx="4071362" cy="805435"/>
          </a:xfrm>
        </p:spPr>
        <p:txBody>
          <a:bodyPr>
            <a:normAutofit/>
          </a:bodyPr>
          <a:lstStyle/>
          <a:p>
            <a:r>
              <a:rPr lang="en-US" dirty="0" err="1">
                <a:latin typeface="Sanskrit 2003" pitchFamily="2" charset="0"/>
                <a:cs typeface="Sanskrit 2003" pitchFamily="2" charset="0"/>
              </a:rPr>
              <a:t>अन्तर्राष्ट्रीय</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संगोष्ठी</a:t>
            </a:r>
            <a:endParaRPr lang="en-US" dirty="0">
              <a:latin typeface="Sanskrit 2003" pitchFamily="2" charset="0"/>
              <a:cs typeface="Sanskrit 2003" pitchFamily="2" charset="0"/>
            </a:endParaRPr>
          </a:p>
        </p:txBody>
      </p:sp>
      <p:pic>
        <p:nvPicPr>
          <p:cNvPr id="6" name="Content Placeholder 5">
            <a:extLst>
              <a:ext uri="{FF2B5EF4-FFF2-40B4-BE49-F238E27FC236}">
                <a16:creationId xmlns:a16="http://schemas.microsoft.com/office/drawing/2014/main" id="{6563E893-D8E3-4C0C-9DA5-DAD8299B49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3878" y="982663"/>
            <a:ext cx="5544311" cy="5153094"/>
          </a:xfrm>
        </p:spPr>
      </p:pic>
      <p:sp>
        <p:nvSpPr>
          <p:cNvPr id="4" name="Text Placeholder 3">
            <a:extLst>
              <a:ext uri="{FF2B5EF4-FFF2-40B4-BE49-F238E27FC236}">
                <a16:creationId xmlns:a16="http://schemas.microsoft.com/office/drawing/2014/main" id="{3B2C65A0-788E-43E3-B820-1AC58E8B1D27}"/>
              </a:ext>
            </a:extLst>
          </p:cNvPr>
          <p:cNvSpPr>
            <a:spLocks noGrp="1"/>
          </p:cNvSpPr>
          <p:nvPr>
            <p:ph type="body" sz="half" idx="2"/>
          </p:nvPr>
        </p:nvSpPr>
        <p:spPr>
          <a:xfrm>
            <a:off x="1060175" y="1388532"/>
            <a:ext cx="3952092" cy="4080938"/>
          </a:xfrm>
        </p:spPr>
        <p:txBody>
          <a:bodyPr>
            <a:normAutofit lnSpcReduction="10000"/>
          </a:bodyPr>
          <a:lstStyle/>
          <a:p>
            <a:endParaRPr lang="en-US" sz="1800" dirty="0">
              <a:latin typeface="Sanskrit 2003" pitchFamily="2" charset="0"/>
              <a:cs typeface="Sanskrit 2003" pitchFamily="2" charset="0"/>
            </a:endParaRPr>
          </a:p>
          <a:p>
            <a:r>
              <a:rPr lang="en-US" sz="1800" dirty="0">
                <a:latin typeface="Sanskrit 2003" pitchFamily="2" charset="0"/>
                <a:cs typeface="Sanskrit 2003" pitchFamily="2" charset="0"/>
              </a:rPr>
              <a:t>Date Of Event – 22.02.2024</a:t>
            </a:r>
          </a:p>
          <a:p>
            <a:r>
              <a:rPr lang="en-US" sz="1800" dirty="0">
                <a:latin typeface="Sanskrit 2003" pitchFamily="2" charset="0"/>
                <a:cs typeface="Sanskrit 2003" pitchFamily="2" charset="0"/>
              </a:rPr>
              <a:t>Title of event - </a:t>
            </a:r>
            <a:r>
              <a:rPr lang="hi-IN" sz="1800" dirty="0">
                <a:latin typeface="Sanskrit 2003" pitchFamily="2" charset="0"/>
                <a:cs typeface="Sanskrit 2003" pitchFamily="2" charset="0"/>
              </a:rPr>
              <a:t>भारतीय संस्कृति एवं ज्ञान परम्परा - प्राचीन एवं आधुनिक परिप्रेक्ष्य</a:t>
            </a:r>
            <a:endParaRPr lang="en-US" sz="1800" dirty="0">
              <a:latin typeface="Sanskrit 2003" pitchFamily="2" charset="0"/>
              <a:cs typeface="Sanskrit 2003" pitchFamily="2" charset="0"/>
            </a:endParaRPr>
          </a:p>
          <a:p>
            <a:endParaRPr lang="en-US" sz="1800" dirty="0">
              <a:latin typeface="Sanskrit 2003" pitchFamily="2" charset="0"/>
              <a:cs typeface="Sanskrit 2003" pitchFamily="2" charset="0"/>
            </a:endParaRPr>
          </a:p>
          <a:p>
            <a:r>
              <a:rPr lang="en-US" sz="1800" dirty="0" err="1">
                <a:latin typeface="Sanskrit 2003" pitchFamily="2" charset="0"/>
                <a:cs typeface="Sanskrit 2003" pitchFamily="2" charset="0"/>
              </a:rPr>
              <a:t>संजोजिका</a:t>
            </a:r>
            <a:r>
              <a:rPr lang="en-US" sz="1800" dirty="0">
                <a:latin typeface="Sanskrit 2003" pitchFamily="2" charset="0"/>
                <a:cs typeface="Sanskrit 2003" pitchFamily="2" charset="0"/>
              </a:rPr>
              <a:t> - </a:t>
            </a:r>
            <a:r>
              <a:rPr lang="en-US" sz="1800" dirty="0" err="1">
                <a:latin typeface="Sanskrit 2003" pitchFamily="2" charset="0"/>
                <a:cs typeface="Sanskrit 2003" pitchFamily="2" charset="0"/>
              </a:rPr>
              <a:t>Dr.Asha</a:t>
            </a:r>
            <a:r>
              <a:rPr lang="en-US" sz="1800" dirty="0">
                <a:latin typeface="Sanskrit 2003" pitchFamily="2" charset="0"/>
                <a:cs typeface="Sanskrit 2003" pitchFamily="2" charset="0"/>
              </a:rPr>
              <a:t> Tiwari </a:t>
            </a:r>
          </a:p>
          <a:p>
            <a:r>
              <a:rPr lang="en-US" sz="1800" dirty="0">
                <a:latin typeface="Sanskrit 2003" pitchFamily="2" charset="0"/>
                <a:cs typeface="Sanskrit 2003" pitchFamily="2" charset="0"/>
              </a:rPr>
              <a:t>Source of fund- </a:t>
            </a:r>
            <a:r>
              <a:rPr lang="en-US" sz="1800" dirty="0" err="1">
                <a:latin typeface="Sanskrit 2003" pitchFamily="2" charset="0"/>
                <a:cs typeface="Sanskrit 2003" pitchFamily="2" charset="0"/>
              </a:rPr>
              <a:t>भारती</a:t>
            </a:r>
            <a:r>
              <a:rPr lang="en-US" sz="1800" dirty="0">
                <a:latin typeface="Sanskrit 2003" pitchFamily="2" charset="0"/>
                <a:cs typeface="Sanskrit 2003" pitchFamily="2" charset="0"/>
              </a:rPr>
              <a:t> </a:t>
            </a:r>
            <a:r>
              <a:rPr lang="en-US" sz="1800" dirty="0" err="1">
                <a:latin typeface="Sanskrit 2003" pitchFamily="2" charset="0"/>
                <a:cs typeface="Sanskrit 2003" pitchFamily="2" charset="0"/>
              </a:rPr>
              <a:t>महाविद्यालय</a:t>
            </a:r>
            <a:r>
              <a:rPr lang="en-US" sz="1800" dirty="0">
                <a:latin typeface="Sanskrit 2003" pitchFamily="2" charset="0"/>
                <a:cs typeface="Sanskrit 2003" pitchFamily="2" charset="0"/>
              </a:rPr>
              <a:t> </a:t>
            </a:r>
            <a:r>
              <a:rPr lang="en-US" sz="1800" dirty="0" err="1">
                <a:latin typeface="Sanskrit 2003" pitchFamily="2" charset="0"/>
                <a:cs typeface="Sanskrit 2003" pitchFamily="2" charset="0"/>
              </a:rPr>
              <a:t>एवं</a:t>
            </a:r>
            <a:r>
              <a:rPr lang="en-US" sz="1800" dirty="0">
                <a:latin typeface="Sanskrit 2003" pitchFamily="2" charset="0"/>
                <a:cs typeface="Sanskrit 2003" pitchFamily="2" charset="0"/>
              </a:rPr>
              <a:t> </a:t>
            </a:r>
            <a:r>
              <a:rPr lang="hi-IN" sz="1800" b="0" i="0" dirty="0">
                <a:solidFill>
                  <a:srgbClr val="001D35"/>
                </a:solidFill>
                <a:effectLst/>
                <a:latin typeface="Sanskrit 2003" pitchFamily="2" charset="0"/>
                <a:cs typeface="Sanskrit 2003" pitchFamily="2" charset="0"/>
              </a:rPr>
              <a:t>संस्कृत संस्कृति विकास संस्थान</a:t>
            </a:r>
            <a:endParaRPr lang="en-US" sz="1800" b="0" i="0" dirty="0">
              <a:solidFill>
                <a:srgbClr val="001D35"/>
              </a:solidFill>
              <a:effectLst/>
              <a:latin typeface="Sanskrit 2003" pitchFamily="2" charset="0"/>
              <a:cs typeface="Sanskrit 2003" pitchFamily="2" charset="0"/>
            </a:endParaRPr>
          </a:p>
          <a:p>
            <a:r>
              <a:rPr lang="en-US" sz="1800" dirty="0">
                <a:latin typeface="Sanskrit 2003" pitchFamily="2" charset="0"/>
                <a:cs typeface="Sanskrit 2003" pitchFamily="2" charset="0"/>
              </a:rPr>
              <a:t>Collaboration with - </a:t>
            </a:r>
            <a:r>
              <a:rPr lang="hi-IN" sz="1800" b="0" i="0" dirty="0">
                <a:solidFill>
                  <a:srgbClr val="001D35"/>
                </a:solidFill>
                <a:effectLst/>
                <a:latin typeface="Sanskrit 2003" pitchFamily="2" charset="0"/>
                <a:cs typeface="Sanskrit 2003" pitchFamily="2" charset="0"/>
              </a:rPr>
              <a:t>संस्कृत संस्कृति विकास संस्थान </a:t>
            </a:r>
            <a:endParaRPr lang="en-US" sz="1800" b="0" i="0" dirty="0">
              <a:solidFill>
                <a:srgbClr val="001D35"/>
              </a:solidFill>
              <a:effectLst/>
              <a:latin typeface="Sanskrit 2003" pitchFamily="2" charset="0"/>
              <a:cs typeface="Sanskrit 2003" pitchFamily="2" charset="0"/>
            </a:endParaRPr>
          </a:p>
          <a:p>
            <a:r>
              <a:rPr lang="en-US" sz="1800" dirty="0">
                <a:latin typeface="Sanskrit 2003" pitchFamily="2" charset="0"/>
                <a:cs typeface="Sanskrit 2003" pitchFamily="2" charset="0"/>
              </a:rPr>
              <a:t>PARTICIPATION OF STUDENTS- 75</a:t>
            </a:r>
          </a:p>
          <a:p>
            <a:endParaRPr lang="en-US" dirty="0"/>
          </a:p>
        </p:txBody>
      </p:sp>
    </p:spTree>
    <p:extLst>
      <p:ext uri="{BB962C8B-B14F-4D97-AF65-F5344CB8AC3E}">
        <p14:creationId xmlns:p14="http://schemas.microsoft.com/office/powerpoint/2010/main" val="211444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B7DD-849C-4BD3-A518-AC6C051B3EE9}"/>
              </a:ext>
            </a:extLst>
          </p:cNvPr>
          <p:cNvSpPr>
            <a:spLocks noGrp="1"/>
          </p:cNvSpPr>
          <p:nvPr>
            <p:ph type="title"/>
          </p:nvPr>
        </p:nvSpPr>
        <p:spPr>
          <a:xfrm>
            <a:off x="1295402" y="477078"/>
            <a:ext cx="9601196" cy="821635"/>
          </a:xfrm>
        </p:spPr>
        <p:txBody>
          <a:bodyPr>
            <a:normAutofit/>
          </a:bodyPr>
          <a:lstStyle/>
          <a:p>
            <a:r>
              <a:rPr lang="en-US" sz="3600" b="1" dirty="0" err="1">
                <a:latin typeface="Times New Roman" panose="02020603050405020304" pitchFamily="18" charset="0"/>
                <a:cs typeface="Times New Roman" panose="02020603050405020304" pitchFamily="18" charset="0"/>
              </a:rPr>
              <a:t>सम्मेलन</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6DB858-53AE-4D60-92BC-8DC675899AE6}"/>
              </a:ext>
            </a:extLst>
          </p:cNvPr>
          <p:cNvSpPr>
            <a:spLocks noGrp="1"/>
          </p:cNvSpPr>
          <p:nvPr>
            <p:ph sz="half" idx="1"/>
          </p:nvPr>
        </p:nvSpPr>
        <p:spPr>
          <a:xfrm>
            <a:off x="940904" y="1431235"/>
            <a:ext cx="4929809" cy="4638261"/>
          </a:xfrm>
        </p:spPr>
        <p:txBody>
          <a:bodyPr>
            <a:normAutofit/>
          </a:bodyPr>
          <a:lstStyle/>
          <a:p>
            <a:endParaRPr lang="en-US" dirty="0">
              <a:latin typeface="Sanskrit 2003" pitchFamily="2" charset="0"/>
              <a:cs typeface="Sanskrit 2003" pitchFamily="2" charset="0"/>
            </a:endParaRPr>
          </a:p>
          <a:p>
            <a:endParaRPr lang="en-US" dirty="0">
              <a:latin typeface="Sanskrit 2003" pitchFamily="2" charset="0"/>
              <a:cs typeface="Sanskrit 2003" pitchFamily="2" charset="0"/>
            </a:endParaRPr>
          </a:p>
          <a:p>
            <a:endParaRPr lang="en-US" dirty="0">
              <a:latin typeface="Sanskrit 2003" pitchFamily="2" charset="0"/>
              <a:cs typeface="Sanskrit 2003" pitchFamily="2" charset="0"/>
            </a:endParaRPr>
          </a:p>
          <a:p>
            <a:endParaRPr lang="en-US" dirty="0">
              <a:latin typeface="Sanskrit 2003" pitchFamily="2" charset="0"/>
              <a:cs typeface="Sanskrit 2003" pitchFamily="2" charset="0"/>
            </a:endParaRPr>
          </a:p>
          <a:p>
            <a:endParaRPr lang="en-US" dirty="0">
              <a:latin typeface="Sanskrit 2003" pitchFamily="2" charset="0"/>
              <a:cs typeface="Sanskrit 2003" pitchFamily="2" charset="0"/>
            </a:endParaRPr>
          </a:p>
          <a:p>
            <a:endParaRPr lang="en-US" dirty="0"/>
          </a:p>
        </p:txBody>
      </p:sp>
      <p:pic>
        <p:nvPicPr>
          <p:cNvPr id="6" name="Content Placeholder 5">
            <a:extLst>
              <a:ext uri="{FF2B5EF4-FFF2-40B4-BE49-F238E27FC236}">
                <a16:creationId xmlns:a16="http://schemas.microsoft.com/office/drawing/2014/main" id="{6C71F957-7F1F-4FA6-B26D-8C7D7F30B77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37985" y="1171712"/>
            <a:ext cx="2557667" cy="4897784"/>
          </a:xfrm>
        </p:spPr>
      </p:pic>
      <p:pic>
        <p:nvPicPr>
          <p:cNvPr id="8" name="Picture 7">
            <a:extLst>
              <a:ext uri="{FF2B5EF4-FFF2-40B4-BE49-F238E27FC236}">
                <a16:creationId xmlns:a16="http://schemas.microsoft.com/office/drawing/2014/main" id="{9E0863CE-9A39-40EC-A85C-6703AC012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478" y="1311966"/>
            <a:ext cx="3074508" cy="4757530"/>
          </a:xfrm>
          <a:prstGeom prst="rect">
            <a:avLst/>
          </a:prstGeom>
        </p:spPr>
      </p:pic>
      <p:sp>
        <p:nvSpPr>
          <p:cNvPr id="12" name="TextBox 11">
            <a:extLst>
              <a:ext uri="{FF2B5EF4-FFF2-40B4-BE49-F238E27FC236}">
                <a16:creationId xmlns:a16="http://schemas.microsoft.com/office/drawing/2014/main" id="{B17AAF07-CC4C-41EB-B963-30700DAA23E8}"/>
              </a:ext>
            </a:extLst>
          </p:cNvPr>
          <p:cNvSpPr txBox="1"/>
          <p:nvPr/>
        </p:nvSpPr>
        <p:spPr>
          <a:xfrm>
            <a:off x="596348" y="1683026"/>
            <a:ext cx="5367129" cy="4401205"/>
          </a:xfrm>
          <a:prstGeom prst="rect">
            <a:avLst/>
          </a:prstGeom>
          <a:noFill/>
        </p:spPr>
        <p:txBody>
          <a:bodyPr wrap="square">
            <a:spAutoFit/>
          </a:bodyPr>
          <a:lstStyle/>
          <a:p>
            <a:r>
              <a:rPr lang="en-US" sz="2000" dirty="0">
                <a:latin typeface="Sanskrit 2003" pitchFamily="2" charset="0"/>
                <a:cs typeface="Sanskrit 2003" pitchFamily="2" charset="0"/>
              </a:rPr>
              <a:t>Date of event- 20-21 march 2025</a:t>
            </a:r>
          </a:p>
          <a:p>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Title Of Event- </a:t>
            </a:r>
            <a:r>
              <a:rPr lang="en-US" sz="2000" b="1" dirty="0" err="1">
                <a:latin typeface="Times New Roman" panose="02020603050405020304" pitchFamily="18" charset="0"/>
                <a:cs typeface="Times New Roman" panose="02020603050405020304" pitchFamily="18" charset="0"/>
              </a:rPr>
              <a:t>द्वितीय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वैश्विक</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विदुषी</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सम्मेलन</a:t>
            </a:r>
            <a:r>
              <a:rPr lang="en-US" sz="2000" b="1" dirty="0">
                <a:latin typeface="Times New Roman" panose="02020603050405020304" pitchFamily="18" charset="0"/>
                <a:cs typeface="Times New Roman" panose="02020603050405020304" pitchFamily="18" charset="0"/>
              </a:rPr>
              <a:t>- 25</a:t>
            </a:r>
            <a:endParaRPr lang="en-US" sz="2000" b="1" dirty="0">
              <a:latin typeface="Sanskrit 2003" pitchFamily="2" charset="0"/>
              <a:cs typeface="Sanskrit 2003" pitchFamily="2" charset="0"/>
            </a:endParaRPr>
          </a:p>
          <a:p>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Convener - Dr. </a:t>
            </a:r>
            <a:r>
              <a:rPr lang="en-US" sz="2000" dirty="0" err="1">
                <a:latin typeface="Sanskrit 2003" pitchFamily="2" charset="0"/>
                <a:cs typeface="Sanskrit 2003" pitchFamily="2" charset="0"/>
              </a:rPr>
              <a:t>Bindia</a:t>
            </a:r>
            <a:r>
              <a:rPr lang="en-US" sz="2000" dirty="0">
                <a:latin typeface="Sanskrit 2003" pitchFamily="2" charset="0"/>
                <a:cs typeface="Sanskrit 2003" pitchFamily="2" charset="0"/>
              </a:rPr>
              <a:t> Trivedi</a:t>
            </a:r>
          </a:p>
          <a:p>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Source Of Fund- Bharati College &amp;Global Sanskrit Forum </a:t>
            </a:r>
          </a:p>
          <a:p>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Collaboration With – Global Sanskrit Forum </a:t>
            </a:r>
          </a:p>
          <a:p>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Participation Of Students- 50</a:t>
            </a:r>
          </a:p>
          <a:p>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Report Link - </a:t>
            </a:r>
          </a:p>
        </p:txBody>
      </p:sp>
    </p:spTree>
    <p:extLst>
      <p:ext uri="{BB962C8B-B14F-4D97-AF65-F5344CB8AC3E}">
        <p14:creationId xmlns:p14="http://schemas.microsoft.com/office/powerpoint/2010/main" val="335192979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E977-228B-48ED-9B07-F85DB5020BF8}"/>
              </a:ext>
            </a:extLst>
          </p:cNvPr>
          <p:cNvSpPr>
            <a:spLocks noGrp="1"/>
          </p:cNvSpPr>
          <p:nvPr>
            <p:ph type="title"/>
          </p:nvPr>
        </p:nvSpPr>
        <p:spPr>
          <a:xfrm>
            <a:off x="1295402" y="982132"/>
            <a:ext cx="9601196" cy="793659"/>
          </a:xfrm>
        </p:spPr>
        <p:txBody>
          <a:bodyPr>
            <a:normAutofit fontScale="90000"/>
          </a:bodyPr>
          <a:lstStyle/>
          <a:p>
            <a:r>
              <a:rPr lang="en-US" dirty="0" err="1">
                <a:latin typeface="Sanskrit 2003" pitchFamily="2" charset="0"/>
                <a:cs typeface="Sanskrit 2003" pitchFamily="2" charset="0"/>
              </a:rPr>
              <a:t>कार्यशाला</a:t>
            </a:r>
            <a:br>
              <a:rPr lang="en-US" dirty="0">
                <a:latin typeface="Sanskrit 2003" pitchFamily="2" charset="0"/>
                <a:cs typeface="Sanskrit 2003" pitchFamily="2" charset="0"/>
              </a:rPr>
            </a:br>
            <a:endParaRPr lang="en-US" dirty="0"/>
          </a:p>
        </p:txBody>
      </p:sp>
      <p:sp>
        <p:nvSpPr>
          <p:cNvPr id="3" name="Content Placeholder 2">
            <a:extLst>
              <a:ext uri="{FF2B5EF4-FFF2-40B4-BE49-F238E27FC236}">
                <a16:creationId xmlns:a16="http://schemas.microsoft.com/office/drawing/2014/main" id="{EB3E077E-789C-4806-AAA1-0AAAE071F825}"/>
              </a:ext>
            </a:extLst>
          </p:cNvPr>
          <p:cNvSpPr>
            <a:spLocks noGrp="1"/>
          </p:cNvSpPr>
          <p:nvPr>
            <p:ph sz="half" idx="1"/>
          </p:nvPr>
        </p:nvSpPr>
        <p:spPr>
          <a:xfrm>
            <a:off x="675862" y="1775791"/>
            <a:ext cx="5022573" cy="4094657"/>
          </a:xfrm>
        </p:spPr>
        <p:txBody>
          <a:bodyPr>
            <a:normAutofit fontScale="85000" lnSpcReduction="10000"/>
          </a:bodyPr>
          <a:lstStyle/>
          <a:p>
            <a:r>
              <a:rPr lang="en-US" dirty="0">
                <a:latin typeface="Sanskrit 2003" pitchFamily="2" charset="0"/>
                <a:cs typeface="Sanskrit 2003" pitchFamily="2" charset="0"/>
              </a:rPr>
              <a:t>Date of event- 13 sep-24sep 2024</a:t>
            </a:r>
          </a:p>
          <a:p>
            <a:r>
              <a:rPr lang="en-US" dirty="0">
                <a:latin typeface="Sanskrit 2003" pitchFamily="2" charset="0"/>
                <a:cs typeface="Sanskrit 2003" pitchFamily="2" charset="0"/>
              </a:rPr>
              <a:t>TITAL OF EVENT- 10 days Sanskrit </a:t>
            </a:r>
            <a:r>
              <a:rPr lang="en-US" dirty="0" err="1">
                <a:latin typeface="Sanskrit 2003" pitchFamily="2" charset="0"/>
                <a:cs typeface="Sanskrit 2003" pitchFamily="2" charset="0"/>
              </a:rPr>
              <a:t>Sambhashan</a:t>
            </a:r>
            <a:endParaRPr lang="en-US" dirty="0">
              <a:latin typeface="Sanskrit 2003" pitchFamily="2" charset="0"/>
              <a:cs typeface="Sanskrit 2003" pitchFamily="2" charset="0"/>
            </a:endParaRPr>
          </a:p>
          <a:p>
            <a:r>
              <a:rPr lang="en-US" dirty="0">
                <a:latin typeface="Sanskrit 2003" pitchFamily="2" charset="0"/>
                <a:cs typeface="Sanskrit 2003" pitchFamily="2" charset="0"/>
              </a:rPr>
              <a:t>Organizing convenor- Dr. Deepti Singh</a:t>
            </a:r>
          </a:p>
          <a:p>
            <a:r>
              <a:rPr lang="en-US" dirty="0">
                <a:latin typeface="Sanskrit 2003" pitchFamily="2" charset="0"/>
                <a:cs typeface="Sanskrit 2003" pitchFamily="2" charset="0"/>
              </a:rPr>
              <a:t>Source of fund- BHARATI COLLEGE</a:t>
            </a:r>
          </a:p>
          <a:p>
            <a:r>
              <a:rPr lang="en-US" dirty="0">
                <a:latin typeface="Sanskrit 2003" pitchFamily="2" charset="0"/>
                <a:cs typeface="Sanskrit 2003" pitchFamily="2" charset="0"/>
              </a:rPr>
              <a:t>Collaboration with - SANSKRIT BHARATI</a:t>
            </a:r>
          </a:p>
          <a:p>
            <a:r>
              <a:rPr lang="en-US" dirty="0">
                <a:latin typeface="Sanskrit 2003" pitchFamily="2" charset="0"/>
                <a:cs typeface="Sanskrit 2003" pitchFamily="2" charset="0"/>
              </a:rPr>
              <a:t>PARTICIPATION OF STUDENTS- 25</a:t>
            </a:r>
          </a:p>
          <a:p>
            <a:r>
              <a:rPr lang="en-US" dirty="0">
                <a:latin typeface="Sanskrit 2003" pitchFamily="2" charset="0"/>
                <a:cs typeface="Sanskrit 2003" pitchFamily="2" charset="0"/>
              </a:rPr>
              <a:t>Report link - </a:t>
            </a:r>
          </a:p>
          <a:p>
            <a:endParaRPr lang="en-US" dirty="0"/>
          </a:p>
        </p:txBody>
      </p:sp>
      <p:pic>
        <p:nvPicPr>
          <p:cNvPr id="6" name="Content Placeholder 5">
            <a:extLst>
              <a:ext uri="{FF2B5EF4-FFF2-40B4-BE49-F238E27FC236}">
                <a16:creationId xmlns:a16="http://schemas.microsoft.com/office/drawing/2014/main" id="{04CED861-485B-4FA9-808C-97AE378545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39199" y="1378961"/>
            <a:ext cx="2849217" cy="5047607"/>
          </a:xfrm>
        </p:spPr>
      </p:pic>
      <p:pic>
        <p:nvPicPr>
          <p:cNvPr id="10" name="Picture 9">
            <a:extLst>
              <a:ext uri="{FF2B5EF4-FFF2-40B4-BE49-F238E27FC236}">
                <a16:creationId xmlns:a16="http://schemas.microsoft.com/office/drawing/2014/main" id="{E08F4051-EFBC-4A22-9FF3-CCE4C2045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8961"/>
            <a:ext cx="2743199" cy="4673440"/>
          </a:xfrm>
          <a:prstGeom prst="rect">
            <a:avLst/>
          </a:prstGeom>
        </p:spPr>
      </p:pic>
    </p:spTree>
    <p:extLst>
      <p:ext uri="{BB962C8B-B14F-4D97-AF65-F5344CB8AC3E}">
        <p14:creationId xmlns:p14="http://schemas.microsoft.com/office/powerpoint/2010/main" val="2669586956"/>
      </p:ext>
    </p:extLst>
  </p:cSld>
  <p:clrMapOvr>
    <a:masterClrMapping/>
  </p:clrMapOvr>
  <mc:AlternateContent xmlns:mc="http://schemas.openxmlformats.org/markup-compatibility/2006" xmlns:p14="http://schemas.microsoft.com/office/powerpoint/2010/main">
    <mc:Choice Requires="p14">
      <p:transition spd="slow" p14:dur="2250">
        <p:wheel spokes="1"/>
      </p:transition>
    </mc:Choice>
    <mc:Fallback xmlns="">
      <p:transition spd="slow">
        <p:wheel spokes="1"/>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192E-8BC6-4888-89E5-52B63F2FF674}"/>
              </a:ext>
            </a:extLst>
          </p:cNvPr>
          <p:cNvSpPr>
            <a:spLocks noGrp="1"/>
          </p:cNvSpPr>
          <p:nvPr>
            <p:ph type="title"/>
          </p:nvPr>
        </p:nvSpPr>
        <p:spPr>
          <a:xfrm>
            <a:off x="1295402" y="563218"/>
            <a:ext cx="9601196" cy="762000"/>
          </a:xfrm>
        </p:spPr>
        <p:txBody>
          <a:bodyPr>
            <a:normAutofit/>
          </a:bodyPr>
          <a:lstStyle/>
          <a:p>
            <a:r>
              <a:rPr lang="en-US" sz="2800" b="1" dirty="0" err="1">
                <a:latin typeface="Sanskrit 2003" pitchFamily="2" charset="0"/>
                <a:cs typeface="Sanskrit 2003" pitchFamily="2" charset="0"/>
              </a:rPr>
              <a:t>प्रतियोगिता</a:t>
            </a:r>
            <a:endParaRPr lang="en-US" sz="2800" b="1" dirty="0">
              <a:latin typeface="Sanskrit 2003" pitchFamily="2" charset="0"/>
              <a:cs typeface="Sanskrit 2003" pitchFamily="2" charset="0"/>
            </a:endParaRPr>
          </a:p>
        </p:txBody>
      </p:sp>
      <p:sp>
        <p:nvSpPr>
          <p:cNvPr id="3" name="Content Placeholder 2">
            <a:extLst>
              <a:ext uri="{FF2B5EF4-FFF2-40B4-BE49-F238E27FC236}">
                <a16:creationId xmlns:a16="http://schemas.microsoft.com/office/drawing/2014/main" id="{B6B57592-8385-4C6F-9D10-A76927C75CED}"/>
              </a:ext>
            </a:extLst>
          </p:cNvPr>
          <p:cNvSpPr>
            <a:spLocks noGrp="1"/>
          </p:cNvSpPr>
          <p:nvPr>
            <p:ph sz="half" idx="1"/>
          </p:nvPr>
        </p:nvSpPr>
        <p:spPr>
          <a:xfrm>
            <a:off x="1060174" y="1325219"/>
            <a:ext cx="5923721" cy="4545230"/>
          </a:xfrm>
        </p:spPr>
        <p:txBody>
          <a:bodyPr>
            <a:normAutofit/>
          </a:bodyPr>
          <a:lstStyle/>
          <a:p>
            <a:r>
              <a:rPr lang="en-US" dirty="0">
                <a:latin typeface="Sanskrit 2003" pitchFamily="2" charset="0"/>
                <a:cs typeface="Sanskrit 2003" pitchFamily="2" charset="0"/>
              </a:rPr>
              <a:t>Date of event- 27.09.2023</a:t>
            </a:r>
          </a:p>
          <a:p>
            <a:r>
              <a:rPr lang="en-US" dirty="0">
                <a:latin typeface="Sanskrit 2003" pitchFamily="2" charset="0"/>
                <a:cs typeface="Sanskrit 2003" pitchFamily="2" charset="0"/>
              </a:rPr>
              <a:t>TITAL OF EVENT- </a:t>
            </a:r>
            <a:r>
              <a:rPr lang="en-US" dirty="0" err="1">
                <a:latin typeface="Sanskrit 2003" pitchFamily="2" charset="0"/>
                <a:cs typeface="Sanskrit 2003" pitchFamily="2" charset="0"/>
              </a:rPr>
              <a:t>श्लोक</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गायन</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प्रतियोगिता</a:t>
            </a:r>
            <a:endParaRPr lang="en-US" dirty="0">
              <a:latin typeface="Sanskrit 2003" pitchFamily="2" charset="0"/>
              <a:cs typeface="Sanskrit 2003" pitchFamily="2" charset="0"/>
            </a:endParaRPr>
          </a:p>
          <a:p>
            <a:r>
              <a:rPr lang="en-US" dirty="0">
                <a:latin typeface="Sanskrit 2003" pitchFamily="2" charset="0"/>
                <a:cs typeface="Sanskrit 2003" pitchFamily="2" charset="0"/>
              </a:rPr>
              <a:t>Organizing convenor- Dr. Suman Rani</a:t>
            </a:r>
          </a:p>
          <a:p>
            <a:r>
              <a:rPr lang="en-US" dirty="0">
                <a:latin typeface="Sanskrit 2003" pitchFamily="2" charset="0"/>
                <a:cs typeface="Sanskrit 2003" pitchFamily="2" charset="0"/>
              </a:rPr>
              <a:t>Source of fund- Bharati College</a:t>
            </a:r>
          </a:p>
          <a:p>
            <a:r>
              <a:rPr lang="en-US" dirty="0">
                <a:latin typeface="Sanskrit 2003" pitchFamily="2" charset="0"/>
                <a:cs typeface="Sanskrit 2003" pitchFamily="2" charset="0"/>
              </a:rPr>
              <a:t>Collaboration with – </a:t>
            </a:r>
            <a:r>
              <a:rPr lang="en-US" dirty="0" err="1">
                <a:latin typeface="Sanskrit 2003" pitchFamily="2" charset="0"/>
                <a:cs typeface="Sanskrit 2003" pitchFamily="2" charset="0"/>
              </a:rPr>
              <a:t>Sansktit</a:t>
            </a:r>
            <a:r>
              <a:rPr lang="en-US" dirty="0">
                <a:latin typeface="Sanskrit 2003" pitchFamily="2" charset="0"/>
                <a:cs typeface="Sanskrit 2003" pitchFamily="2" charset="0"/>
              </a:rPr>
              <a:t> Bharati</a:t>
            </a:r>
          </a:p>
          <a:p>
            <a:r>
              <a:rPr lang="en-US" dirty="0">
                <a:latin typeface="Sanskrit 2003" pitchFamily="2" charset="0"/>
                <a:cs typeface="Sanskrit 2003" pitchFamily="2" charset="0"/>
              </a:rPr>
              <a:t>Participation Of Students- 18</a:t>
            </a:r>
          </a:p>
          <a:p>
            <a:r>
              <a:rPr lang="en-US" dirty="0">
                <a:latin typeface="Sanskrit 2003" pitchFamily="2" charset="0"/>
                <a:cs typeface="Sanskrit 2003" pitchFamily="2" charset="0"/>
              </a:rPr>
              <a:t>Report link - </a:t>
            </a:r>
          </a:p>
          <a:p>
            <a:endParaRPr lang="en-US" dirty="0"/>
          </a:p>
        </p:txBody>
      </p:sp>
      <p:pic>
        <p:nvPicPr>
          <p:cNvPr id="8" name="Content Placeholder 7">
            <a:extLst>
              <a:ext uri="{FF2B5EF4-FFF2-40B4-BE49-F238E27FC236}">
                <a16:creationId xmlns:a16="http://schemas.microsoft.com/office/drawing/2014/main" id="{C735F517-B43A-424A-8EA3-70D682F0AB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83826" y="563216"/>
            <a:ext cx="3511825" cy="2865781"/>
          </a:xfrm>
        </p:spPr>
      </p:pic>
      <p:pic>
        <p:nvPicPr>
          <p:cNvPr id="10" name="Picture 9">
            <a:extLst>
              <a:ext uri="{FF2B5EF4-FFF2-40B4-BE49-F238E27FC236}">
                <a16:creationId xmlns:a16="http://schemas.microsoft.com/office/drawing/2014/main" id="{002F8193-8807-403C-9F55-E57E51851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685" y="3429000"/>
            <a:ext cx="4234679" cy="2865782"/>
          </a:xfrm>
          <a:prstGeom prst="rect">
            <a:avLst/>
          </a:prstGeom>
        </p:spPr>
      </p:pic>
    </p:spTree>
    <p:extLst>
      <p:ext uri="{BB962C8B-B14F-4D97-AF65-F5344CB8AC3E}">
        <p14:creationId xmlns:p14="http://schemas.microsoft.com/office/powerpoint/2010/main" val="310471471"/>
      </p:ext>
    </p:extLst>
  </p:cSld>
  <p:clrMapOvr>
    <a:masterClrMapping/>
  </p:clrMapOvr>
  <mc:AlternateContent xmlns:mc="http://schemas.openxmlformats.org/markup-compatibility/2006" xmlns:p14="http://schemas.microsoft.com/office/powerpoint/2010/main">
    <mc:Choice Requires="p14">
      <p:transition spd="slow" p14:dur="225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D318-CC1D-4C13-97C4-7967B353F950}"/>
              </a:ext>
            </a:extLst>
          </p:cNvPr>
          <p:cNvSpPr>
            <a:spLocks noGrp="1"/>
          </p:cNvSpPr>
          <p:nvPr>
            <p:ph type="title"/>
          </p:nvPr>
        </p:nvSpPr>
        <p:spPr>
          <a:xfrm>
            <a:off x="1295402" y="384314"/>
            <a:ext cx="9601196" cy="741855"/>
          </a:xfrm>
        </p:spPr>
        <p:txBody>
          <a:bodyPr>
            <a:normAutofit fontScale="90000"/>
          </a:bodyPr>
          <a:lstStyle/>
          <a:p>
            <a:r>
              <a:rPr lang="en-US" dirty="0" err="1">
                <a:latin typeface="Sanskrit 2003" pitchFamily="2" charset="0"/>
                <a:cs typeface="Sanskrit 2003" pitchFamily="2" charset="0"/>
              </a:rPr>
              <a:t>प्रतियोगिता</a:t>
            </a:r>
            <a:endParaRPr lang="en-US" dirty="0">
              <a:latin typeface="Sanskrit 2003" pitchFamily="2" charset="0"/>
              <a:cs typeface="Sanskrit 2003" pitchFamily="2" charset="0"/>
            </a:endParaRPr>
          </a:p>
        </p:txBody>
      </p:sp>
      <p:sp>
        <p:nvSpPr>
          <p:cNvPr id="3" name="Content Placeholder 2">
            <a:extLst>
              <a:ext uri="{FF2B5EF4-FFF2-40B4-BE49-F238E27FC236}">
                <a16:creationId xmlns:a16="http://schemas.microsoft.com/office/drawing/2014/main" id="{51D921FC-F6D2-4983-B021-F553DFE5609E}"/>
              </a:ext>
            </a:extLst>
          </p:cNvPr>
          <p:cNvSpPr>
            <a:spLocks noGrp="1"/>
          </p:cNvSpPr>
          <p:nvPr>
            <p:ph sz="half" idx="1"/>
          </p:nvPr>
        </p:nvSpPr>
        <p:spPr>
          <a:xfrm>
            <a:off x="1298448" y="1603513"/>
            <a:ext cx="4718304" cy="4266935"/>
          </a:xfrm>
        </p:spPr>
        <p:txBody>
          <a:bodyPr>
            <a:normAutofit fontScale="92500"/>
          </a:bodyPr>
          <a:lstStyle/>
          <a:p>
            <a:r>
              <a:rPr lang="en-US" dirty="0">
                <a:latin typeface="Sanskrit 2003" pitchFamily="2" charset="0"/>
                <a:cs typeface="Sanskrit 2003" pitchFamily="2" charset="0"/>
              </a:rPr>
              <a:t>Date of event- 23.08.24</a:t>
            </a:r>
          </a:p>
          <a:p>
            <a:r>
              <a:rPr lang="en-US" dirty="0">
                <a:latin typeface="Sanskrit 2003" pitchFamily="2" charset="0"/>
                <a:cs typeface="Sanskrit 2003" pitchFamily="2" charset="0"/>
              </a:rPr>
              <a:t>Title Of Event-</a:t>
            </a:r>
            <a:r>
              <a:rPr lang="hi-IN" sz="2400" dirty="0">
                <a:latin typeface="Sanskrit 2003" pitchFamily="2" charset="0"/>
                <a:cs typeface="Sanskrit 2003" pitchFamily="2" charset="0"/>
              </a:rPr>
              <a:t>संस्कृत</a:t>
            </a:r>
            <a:r>
              <a:rPr lang="en-US" sz="2400" dirty="0">
                <a:latin typeface="Sanskrit 2003" pitchFamily="2" charset="0"/>
                <a:cs typeface="Sanskrit 2003" pitchFamily="2" charset="0"/>
              </a:rPr>
              <a:t> </a:t>
            </a:r>
            <a:r>
              <a:rPr lang="en-US" sz="2400" dirty="0" err="1">
                <a:latin typeface="Sanskrit 2003" pitchFamily="2" charset="0"/>
                <a:cs typeface="Sanskrit 2003" pitchFamily="2" charset="0"/>
              </a:rPr>
              <a:t>सप्ताह</a:t>
            </a:r>
            <a:r>
              <a:rPr lang="en-US" sz="2400" dirty="0">
                <a:latin typeface="Sanskrit 2003" pitchFamily="2" charset="0"/>
                <a:cs typeface="Sanskrit 2003" pitchFamily="2" charset="0"/>
              </a:rPr>
              <a:t> </a:t>
            </a:r>
            <a:endParaRPr lang="en-US" dirty="0">
              <a:latin typeface="Sanskrit 2003" pitchFamily="2" charset="0"/>
              <a:cs typeface="Sanskrit 2003" pitchFamily="2" charset="0"/>
            </a:endParaRPr>
          </a:p>
          <a:p>
            <a:r>
              <a:rPr lang="en-US" dirty="0">
                <a:latin typeface="Sanskrit 2003" pitchFamily="2" charset="0"/>
                <a:cs typeface="Sanskrit 2003" pitchFamily="2" charset="0"/>
              </a:rPr>
              <a:t>Organizing Convenor- </a:t>
            </a:r>
            <a:r>
              <a:rPr lang="en-US" dirty="0" err="1">
                <a:latin typeface="Sanskrit 2003" pitchFamily="2" charset="0"/>
                <a:cs typeface="Sanskrit 2003" pitchFamily="2" charset="0"/>
              </a:rPr>
              <a:t>Dr.Suman</a:t>
            </a:r>
            <a:r>
              <a:rPr lang="en-US" dirty="0">
                <a:latin typeface="Sanskrit 2003" pitchFamily="2" charset="0"/>
                <a:cs typeface="Sanskrit 2003" pitchFamily="2" charset="0"/>
              </a:rPr>
              <a:t> Rani</a:t>
            </a:r>
          </a:p>
          <a:p>
            <a:r>
              <a:rPr lang="en-US" dirty="0">
                <a:latin typeface="Sanskrit 2003" pitchFamily="2" charset="0"/>
                <a:cs typeface="Sanskrit 2003" pitchFamily="2" charset="0"/>
              </a:rPr>
              <a:t>Source Of Fund- Bharati College</a:t>
            </a:r>
          </a:p>
          <a:p>
            <a:r>
              <a:rPr lang="en-US" dirty="0">
                <a:latin typeface="Sanskrit 2003" pitchFamily="2" charset="0"/>
                <a:cs typeface="Sanskrit 2003" pitchFamily="2" charset="0"/>
              </a:rPr>
              <a:t>Collaboration With – Sanskrit Bharati</a:t>
            </a:r>
          </a:p>
          <a:p>
            <a:r>
              <a:rPr lang="en-US" dirty="0">
                <a:latin typeface="Sanskrit 2003" pitchFamily="2" charset="0"/>
                <a:cs typeface="Sanskrit 2003" pitchFamily="2" charset="0"/>
              </a:rPr>
              <a:t>Participation Of Students- 12</a:t>
            </a:r>
          </a:p>
          <a:p>
            <a:r>
              <a:rPr lang="en-US" dirty="0">
                <a:latin typeface="Sanskrit 2003" pitchFamily="2" charset="0"/>
                <a:cs typeface="Sanskrit 2003" pitchFamily="2" charset="0"/>
              </a:rPr>
              <a:t>Report Link - </a:t>
            </a:r>
          </a:p>
          <a:p>
            <a:endParaRPr lang="en-US" dirty="0"/>
          </a:p>
        </p:txBody>
      </p:sp>
      <p:pic>
        <p:nvPicPr>
          <p:cNvPr id="7" name="Content Placeholder 6">
            <a:extLst>
              <a:ext uri="{FF2B5EF4-FFF2-40B4-BE49-F238E27FC236}">
                <a16:creationId xmlns:a16="http://schemas.microsoft.com/office/drawing/2014/main" id="{28750E58-F359-40D2-92D2-97B1500F9B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98435" y="874643"/>
            <a:ext cx="6016487" cy="2859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AutoShape 2">
            <a:extLst>
              <a:ext uri="{FF2B5EF4-FFF2-40B4-BE49-F238E27FC236}">
                <a16:creationId xmlns:a16="http://schemas.microsoft.com/office/drawing/2014/main" id="{3F3C989D-B196-4C67-BD29-B5F8521A73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E9DF1DFD-E36D-4AEC-B4B8-61B473B0C02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F460F8E6-9775-4B3E-A12D-69D38E6EE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35" y="3776868"/>
            <a:ext cx="5883965" cy="2570924"/>
          </a:xfrm>
          <a:prstGeom prst="rect">
            <a:avLst/>
          </a:prstGeom>
        </p:spPr>
      </p:pic>
    </p:spTree>
    <p:extLst>
      <p:ext uri="{BB962C8B-B14F-4D97-AF65-F5344CB8AC3E}">
        <p14:creationId xmlns:p14="http://schemas.microsoft.com/office/powerpoint/2010/main" val="3206950487"/>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E265-67EF-4C9C-8C86-5EF2166B070B}"/>
              </a:ext>
            </a:extLst>
          </p:cNvPr>
          <p:cNvSpPr>
            <a:spLocks noGrp="1"/>
          </p:cNvSpPr>
          <p:nvPr>
            <p:ph type="title"/>
          </p:nvPr>
        </p:nvSpPr>
        <p:spPr>
          <a:xfrm>
            <a:off x="1295402" y="568960"/>
            <a:ext cx="9601196" cy="1856187"/>
          </a:xfrm>
        </p:spPr>
        <p:txBody>
          <a:bodyPr/>
          <a:lstStyle/>
          <a:p>
            <a:r>
              <a:rPr lang="en-US" b="1" dirty="0"/>
              <a:t>ABOUT THE DEPARTMENT</a:t>
            </a:r>
          </a:p>
        </p:txBody>
      </p:sp>
      <p:sp>
        <p:nvSpPr>
          <p:cNvPr id="3" name="Content Placeholder 2">
            <a:extLst>
              <a:ext uri="{FF2B5EF4-FFF2-40B4-BE49-F238E27FC236}">
                <a16:creationId xmlns:a16="http://schemas.microsoft.com/office/drawing/2014/main" id="{2788B3E8-DADC-46E7-97EE-BED69E94B34D}"/>
              </a:ext>
            </a:extLst>
          </p:cNvPr>
          <p:cNvSpPr>
            <a:spLocks noGrp="1"/>
          </p:cNvSpPr>
          <p:nvPr>
            <p:ph idx="1"/>
          </p:nvPr>
        </p:nvSpPr>
        <p:spPr>
          <a:xfrm>
            <a:off x="1295401" y="2425147"/>
            <a:ext cx="9601196" cy="3450721"/>
          </a:xfrm>
        </p:spPr>
        <p:txBody>
          <a:bodyPr/>
          <a:lstStyle/>
          <a:p>
            <a:r>
              <a:rPr lang="en-US" dirty="0"/>
              <a:t>The Department of Sanskrit is one of the oldest departments of Bharati College that was established in the year of 1971, by late. Dr. </a:t>
            </a:r>
            <a:r>
              <a:rPr lang="en-US" dirty="0" err="1"/>
              <a:t>Kumudani</a:t>
            </a:r>
            <a:r>
              <a:rPr lang="en-US" dirty="0"/>
              <a:t> Sudhir. It is operated by a galaxy of Seven teachers. The department has devoted itself in spreading the traditional knowledge systems of India and revitalizing the Sanskrit language. Our undergraduate courses are aimed at familiarizing different streams of knowledge specially language and literature to the students and generating a lasting interest in our native knowledge systems in them that will help them in pursuing further studies in this field.</a:t>
            </a:r>
          </a:p>
        </p:txBody>
      </p:sp>
    </p:spTree>
    <p:extLst>
      <p:ext uri="{BB962C8B-B14F-4D97-AF65-F5344CB8AC3E}">
        <p14:creationId xmlns:p14="http://schemas.microsoft.com/office/powerpoint/2010/main" val="13959114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67CB-B159-456A-8977-1B4DF23F737C}"/>
              </a:ext>
            </a:extLst>
          </p:cNvPr>
          <p:cNvSpPr>
            <a:spLocks noGrp="1"/>
          </p:cNvSpPr>
          <p:nvPr>
            <p:ph type="title"/>
          </p:nvPr>
        </p:nvSpPr>
        <p:spPr>
          <a:xfrm>
            <a:off x="1295402" y="622852"/>
            <a:ext cx="9601196" cy="980661"/>
          </a:xfrm>
        </p:spPr>
        <p:txBody>
          <a:bodyPr/>
          <a:lstStyle/>
          <a:p>
            <a:r>
              <a:rPr lang="en-US" dirty="0" err="1">
                <a:latin typeface="Sanskrit 2003" pitchFamily="2" charset="0"/>
                <a:cs typeface="Sanskrit 2003" pitchFamily="2" charset="0"/>
              </a:rPr>
              <a:t>वसंत</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पंचमी</a:t>
            </a:r>
            <a:r>
              <a:rPr lang="en-US" dirty="0">
                <a:latin typeface="Sanskrit 2003" pitchFamily="2" charset="0"/>
                <a:cs typeface="Sanskrit 2003" pitchFamily="2" charset="0"/>
              </a:rPr>
              <a:t> </a:t>
            </a:r>
            <a:r>
              <a:rPr lang="en-US" dirty="0" err="1">
                <a:latin typeface="Sanskrit 2003" pitchFamily="2" charset="0"/>
                <a:cs typeface="Sanskrit 2003" pitchFamily="2" charset="0"/>
              </a:rPr>
              <a:t>विशेष</a:t>
            </a:r>
            <a:endParaRPr lang="en-US" dirty="0">
              <a:latin typeface="Sanskrit 2003" pitchFamily="2" charset="0"/>
              <a:cs typeface="Sanskrit 2003" pitchFamily="2" charset="0"/>
            </a:endParaRPr>
          </a:p>
        </p:txBody>
      </p:sp>
      <p:sp>
        <p:nvSpPr>
          <p:cNvPr id="3" name="Content Placeholder 2">
            <a:extLst>
              <a:ext uri="{FF2B5EF4-FFF2-40B4-BE49-F238E27FC236}">
                <a16:creationId xmlns:a16="http://schemas.microsoft.com/office/drawing/2014/main" id="{BD15A51C-9105-4847-9945-5C660155A91B}"/>
              </a:ext>
            </a:extLst>
          </p:cNvPr>
          <p:cNvSpPr>
            <a:spLocks noGrp="1"/>
          </p:cNvSpPr>
          <p:nvPr>
            <p:ph sz="half" idx="1"/>
          </p:nvPr>
        </p:nvSpPr>
        <p:spPr>
          <a:xfrm>
            <a:off x="1298448" y="2120348"/>
            <a:ext cx="4718304" cy="3750100"/>
          </a:xfrm>
        </p:spPr>
        <p:txBody>
          <a:bodyPr>
            <a:normAutofit/>
          </a:bodyPr>
          <a:lstStyle/>
          <a:p>
            <a:r>
              <a:rPr lang="en-US" dirty="0">
                <a:latin typeface="Sanskrit 2003" pitchFamily="2" charset="0"/>
                <a:cs typeface="Sanskrit 2003" pitchFamily="2" charset="0"/>
              </a:rPr>
              <a:t>Date of event- 30.01.25</a:t>
            </a:r>
          </a:p>
          <a:p>
            <a:r>
              <a:rPr lang="en-US" dirty="0">
                <a:latin typeface="Sanskrit 2003" pitchFamily="2" charset="0"/>
                <a:cs typeface="Sanskrit 2003" pitchFamily="2" charset="0"/>
              </a:rPr>
              <a:t>Participation Of Students- 23</a:t>
            </a:r>
          </a:p>
          <a:p>
            <a:r>
              <a:rPr lang="en-US" dirty="0">
                <a:latin typeface="Sanskrit 2003" pitchFamily="2" charset="0"/>
                <a:cs typeface="Sanskrit 2003" pitchFamily="2" charset="0"/>
              </a:rPr>
              <a:t>Report Link - </a:t>
            </a:r>
          </a:p>
          <a:p>
            <a:endParaRPr lang="en-US" dirty="0"/>
          </a:p>
        </p:txBody>
      </p:sp>
      <p:pic>
        <p:nvPicPr>
          <p:cNvPr id="6" name="Content Placeholder 5">
            <a:extLst>
              <a:ext uri="{FF2B5EF4-FFF2-40B4-BE49-F238E27FC236}">
                <a16:creationId xmlns:a16="http://schemas.microsoft.com/office/drawing/2014/main" id="{8DDC5E93-F07C-4C8F-BDCF-59070B3E7C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89774" y="1547191"/>
            <a:ext cx="2275233" cy="4548809"/>
          </a:xfrm>
        </p:spPr>
      </p:pic>
      <p:pic>
        <p:nvPicPr>
          <p:cNvPr id="8" name="Picture 7">
            <a:extLst>
              <a:ext uri="{FF2B5EF4-FFF2-40B4-BE49-F238E27FC236}">
                <a16:creationId xmlns:a16="http://schemas.microsoft.com/office/drawing/2014/main" id="{7FA3A3CE-CC21-4FAB-A3F2-46ED69B1C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157" y="1968212"/>
            <a:ext cx="3644347" cy="42669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8881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30B-4C46-4987-BE1A-2C48D784D3C4}"/>
              </a:ext>
            </a:extLst>
          </p:cNvPr>
          <p:cNvSpPr>
            <a:spLocks noGrp="1"/>
          </p:cNvSpPr>
          <p:nvPr>
            <p:ph type="title"/>
          </p:nvPr>
        </p:nvSpPr>
        <p:spPr>
          <a:xfrm>
            <a:off x="284480" y="1232452"/>
            <a:ext cx="5016392" cy="1219200"/>
          </a:xfrm>
        </p:spPr>
        <p:txBody>
          <a:bodyPr>
            <a:normAutofit/>
          </a:bodyPr>
          <a:lstStyle/>
          <a:p>
            <a:pPr marL="342900" indent="-342900">
              <a:buFont typeface="Arial" panose="020B0604020202020204" pitchFamily="34" charset="0"/>
              <a:buChar char="•"/>
            </a:pPr>
            <a:r>
              <a:rPr lang="en-US" sz="2400" b="1" dirty="0">
                <a:latin typeface="Sanskrit 2003" pitchFamily="2" charset="0"/>
                <a:cs typeface="Sanskrit 2003" pitchFamily="2" charset="0"/>
              </a:rPr>
              <a:t>Date of event- 23.04.2023 </a:t>
            </a:r>
            <a:br>
              <a:rPr lang="en-US" dirty="0">
                <a:latin typeface="Sanskrit 2003" pitchFamily="2" charset="0"/>
                <a:cs typeface="Sanskrit 2003" pitchFamily="2" charset="0"/>
              </a:rPr>
            </a:br>
            <a:endParaRPr lang="en-US" dirty="0"/>
          </a:p>
        </p:txBody>
      </p:sp>
      <p:sp>
        <p:nvSpPr>
          <p:cNvPr id="3" name="Content Placeholder 2">
            <a:extLst>
              <a:ext uri="{FF2B5EF4-FFF2-40B4-BE49-F238E27FC236}">
                <a16:creationId xmlns:a16="http://schemas.microsoft.com/office/drawing/2014/main" id="{6896F56E-6F14-4982-A5F5-A37DBFFB3D30}"/>
              </a:ext>
            </a:extLst>
          </p:cNvPr>
          <p:cNvSpPr>
            <a:spLocks noGrp="1"/>
          </p:cNvSpPr>
          <p:nvPr>
            <p:ph sz="half" idx="1"/>
          </p:nvPr>
        </p:nvSpPr>
        <p:spPr>
          <a:xfrm>
            <a:off x="848141" y="1974573"/>
            <a:ext cx="3988019" cy="3938599"/>
          </a:xfrm>
        </p:spPr>
        <p:txBody>
          <a:bodyPr>
            <a:normAutofit/>
          </a:bodyPr>
          <a:lstStyle/>
          <a:p>
            <a:r>
              <a:rPr lang="en-US" sz="2000" dirty="0">
                <a:latin typeface="Sanskrit 2003" pitchFamily="2" charset="0"/>
                <a:cs typeface="Sanskrit 2003" pitchFamily="2" charset="0"/>
              </a:rPr>
              <a:t>Total Of Event- </a:t>
            </a:r>
            <a:r>
              <a:rPr lang="hi-IN" sz="2000" dirty="0">
                <a:latin typeface="Sanskrit 2003" pitchFamily="2" charset="0"/>
                <a:cs typeface="Sanskrit 2003" pitchFamily="2" charset="0"/>
              </a:rPr>
              <a:t>संस्कृत सम्भाषणम्</a:t>
            </a:r>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Organizing Convenor- </a:t>
            </a:r>
            <a:r>
              <a:rPr lang="hi-IN" sz="2000" dirty="0">
                <a:latin typeface="Sanskrit 2003" pitchFamily="2" charset="0"/>
                <a:cs typeface="Sanskrit 2003" pitchFamily="2" charset="0"/>
              </a:rPr>
              <a:t>डॉ</a:t>
            </a:r>
            <a:r>
              <a:rPr lang="en-US" sz="2000" dirty="0">
                <a:latin typeface="Sanskrit 2003" pitchFamily="2" charset="0"/>
                <a:cs typeface="Sanskrit 2003" pitchFamily="2" charset="0"/>
              </a:rPr>
              <a:t>. </a:t>
            </a:r>
            <a:r>
              <a:rPr lang="en-US" sz="2000" dirty="0" err="1">
                <a:latin typeface="Sanskrit 2003" pitchFamily="2" charset="0"/>
                <a:cs typeface="Sanskrit 2003" pitchFamily="2" charset="0"/>
              </a:rPr>
              <a:t>सुमन</a:t>
            </a:r>
            <a:r>
              <a:rPr lang="en-US" sz="2000" dirty="0">
                <a:latin typeface="Sanskrit 2003" pitchFamily="2" charset="0"/>
                <a:cs typeface="Sanskrit 2003" pitchFamily="2" charset="0"/>
              </a:rPr>
              <a:t> </a:t>
            </a:r>
            <a:r>
              <a:rPr lang="en-US" sz="2000" dirty="0" err="1">
                <a:latin typeface="Sanskrit 2003" pitchFamily="2" charset="0"/>
                <a:cs typeface="Sanskrit 2003" pitchFamily="2" charset="0"/>
              </a:rPr>
              <a:t>रानी</a:t>
            </a:r>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Source Of Fund- </a:t>
            </a:r>
            <a:r>
              <a:rPr lang="en-US" sz="2000" dirty="0" err="1">
                <a:latin typeface="Sanskrit 2003" pitchFamily="2" charset="0"/>
                <a:cs typeface="Sanskrit 2003" pitchFamily="2" charset="0"/>
              </a:rPr>
              <a:t>भारती</a:t>
            </a:r>
            <a:r>
              <a:rPr lang="en-US" sz="2000" dirty="0">
                <a:latin typeface="Sanskrit 2003" pitchFamily="2" charset="0"/>
                <a:cs typeface="Sanskrit 2003" pitchFamily="2" charset="0"/>
              </a:rPr>
              <a:t> </a:t>
            </a:r>
            <a:r>
              <a:rPr lang="hi-IN" sz="2000" dirty="0">
                <a:latin typeface="Sanskrit 2003" pitchFamily="2" charset="0"/>
                <a:cs typeface="Sanskrit 2003" pitchFamily="2" charset="0"/>
              </a:rPr>
              <a:t>कॉलेज</a:t>
            </a:r>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Collaboration With – </a:t>
            </a:r>
            <a:r>
              <a:rPr lang="hi-IN" sz="2000" dirty="0">
                <a:latin typeface="Sanskrit 2003" pitchFamily="2" charset="0"/>
                <a:cs typeface="Sanskrit 2003" pitchFamily="2" charset="0"/>
              </a:rPr>
              <a:t>संस्कृत</a:t>
            </a:r>
            <a:r>
              <a:rPr lang="en-US" sz="2000" dirty="0">
                <a:latin typeface="Sanskrit 2003" pitchFamily="2" charset="0"/>
                <a:cs typeface="Sanskrit 2003" pitchFamily="2" charset="0"/>
              </a:rPr>
              <a:t> </a:t>
            </a:r>
            <a:r>
              <a:rPr lang="en-US" sz="2000" dirty="0" err="1">
                <a:latin typeface="Sanskrit 2003" pitchFamily="2" charset="0"/>
                <a:cs typeface="Sanskrit 2003" pitchFamily="2" charset="0"/>
              </a:rPr>
              <a:t>भारती</a:t>
            </a:r>
            <a:endParaRPr lang="en-US" sz="2000" dirty="0">
              <a:latin typeface="Sanskrit 2003" pitchFamily="2" charset="0"/>
              <a:cs typeface="Sanskrit 2003" pitchFamily="2" charset="0"/>
            </a:endParaRPr>
          </a:p>
          <a:p>
            <a:r>
              <a:rPr lang="en-US" sz="2000" dirty="0">
                <a:latin typeface="Sanskrit 2003" pitchFamily="2" charset="0"/>
                <a:cs typeface="Sanskrit 2003" pitchFamily="2" charset="0"/>
              </a:rPr>
              <a:t>Participation Of Students- 30</a:t>
            </a:r>
          </a:p>
          <a:p>
            <a:r>
              <a:rPr lang="en-US" sz="2000" dirty="0">
                <a:latin typeface="Sanskrit 2003" pitchFamily="2" charset="0"/>
                <a:cs typeface="Sanskrit 2003" pitchFamily="2" charset="0"/>
              </a:rPr>
              <a:t>Report Link - </a:t>
            </a:r>
          </a:p>
          <a:p>
            <a:endParaRPr lang="en-US" dirty="0"/>
          </a:p>
        </p:txBody>
      </p:sp>
      <p:pic>
        <p:nvPicPr>
          <p:cNvPr id="1026" name="Picture 2">
            <a:extLst>
              <a:ext uri="{FF2B5EF4-FFF2-40B4-BE49-F238E27FC236}">
                <a16:creationId xmlns:a16="http://schemas.microsoft.com/office/drawing/2014/main" id="{6BC75286-A367-4A78-B567-EEB924F7C6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395790" y="1232452"/>
            <a:ext cx="2199861" cy="5049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85A47F3-B240-4C38-8D9F-3D121861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72" y="1232452"/>
            <a:ext cx="3988019" cy="5049078"/>
          </a:xfrm>
          <a:prstGeom prst="rect">
            <a:avLst/>
          </a:prstGeom>
        </p:spPr>
      </p:pic>
    </p:spTree>
    <p:extLst>
      <p:ext uri="{BB962C8B-B14F-4D97-AF65-F5344CB8AC3E}">
        <p14:creationId xmlns:p14="http://schemas.microsoft.com/office/powerpoint/2010/main" val="124469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43CD-C02A-4274-BCB3-552639BA9073}"/>
              </a:ext>
            </a:extLst>
          </p:cNvPr>
          <p:cNvSpPr>
            <a:spLocks noGrp="1"/>
          </p:cNvSpPr>
          <p:nvPr>
            <p:ph type="title"/>
          </p:nvPr>
        </p:nvSpPr>
        <p:spPr/>
        <p:txBody>
          <a:bodyPr>
            <a:normAutofit fontScale="90000"/>
          </a:bodyPr>
          <a:lstStyle/>
          <a:p>
            <a:r>
              <a:rPr lang="en-US" dirty="0"/>
              <a:t>STUDENT PROGRESSION IN HIGHER STUDIES</a:t>
            </a:r>
          </a:p>
        </p:txBody>
      </p:sp>
      <p:graphicFrame>
        <p:nvGraphicFramePr>
          <p:cNvPr id="4" name="Table 4">
            <a:extLst>
              <a:ext uri="{FF2B5EF4-FFF2-40B4-BE49-F238E27FC236}">
                <a16:creationId xmlns:a16="http://schemas.microsoft.com/office/drawing/2014/main" id="{3E4D1258-960A-4F9F-BC55-41AC80A3462F}"/>
              </a:ext>
            </a:extLst>
          </p:cNvPr>
          <p:cNvGraphicFramePr>
            <a:graphicFrameLocks noGrp="1"/>
          </p:cNvGraphicFramePr>
          <p:nvPr>
            <p:ph idx="1"/>
            <p:extLst>
              <p:ext uri="{D42A27DB-BD31-4B8C-83A1-F6EECF244321}">
                <p14:modId xmlns:p14="http://schemas.microsoft.com/office/powerpoint/2010/main" val="2678511627"/>
              </p:ext>
            </p:extLst>
          </p:nvPr>
        </p:nvGraphicFramePr>
        <p:xfrm>
          <a:off x="556592" y="2285999"/>
          <a:ext cx="10986052" cy="3939223"/>
        </p:xfrm>
        <a:graphic>
          <a:graphicData uri="http://schemas.openxmlformats.org/drawingml/2006/table">
            <a:tbl>
              <a:tblPr firstRow="1" bandRow="1">
                <a:tableStyleId>{5C22544A-7EE6-4342-B048-85BDC9FD1C3A}</a:tableStyleId>
              </a:tblPr>
              <a:tblGrid>
                <a:gridCol w="2534848">
                  <a:extLst>
                    <a:ext uri="{9D8B030D-6E8A-4147-A177-3AD203B41FA5}">
                      <a16:colId xmlns:a16="http://schemas.microsoft.com/office/drawing/2014/main" val="3042156128"/>
                    </a:ext>
                  </a:extLst>
                </a:gridCol>
                <a:gridCol w="1408534">
                  <a:extLst>
                    <a:ext uri="{9D8B030D-6E8A-4147-A177-3AD203B41FA5}">
                      <a16:colId xmlns:a16="http://schemas.microsoft.com/office/drawing/2014/main" val="2753282974"/>
                    </a:ext>
                  </a:extLst>
                </a:gridCol>
                <a:gridCol w="1408534">
                  <a:extLst>
                    <a:ext uri="{9D8B030D-6E8A-4147-A177-3AD203B41FA5}">
                      <a16:colId xmlns:a16="http://schemas.microsoft.com/office/drawing/2014/main" val="2887387539"/>
                    </a:ext>
                  </a:extLst>
                </a:gridCol>
                <a:gridCol w="1408534">
                  <a:extLst>
                    <a:ext uri="{9D8B030D-6E8A-4147-A177-3AD203B41FA5}">
                      <a16:colId xmlns:a16="http://schemas.microsoft.com/office/drawing/2014/main" val="1822343607"/>
                    </a:ext>
                  </a:extLst>
                </a:gridCol>
                <a:gridCol w="1408534">
                  <a:extLst>
                    <a:ext uri="{9D8B030D-6E8A-4147-A177-3AD203B41FA5}">
                      <a16:colId xmlns:a16="http://schemas.microsoft.com/office/drawing/2014/main" val="4241405480"/>
                    </a:ext>
                  </a:extLst>
                </a:gridCol>
                <a:gridCol w="1408534">
                  <a:extLst>
                    <a:ext uri="{9D8B030D-6E8A-4147-A177-3AD203B41FA5}">
                      <a16:colId xmlns:a16="http://schemas.microsoft.com/office/drawing/2014/main" val="2585569260"/>
                    </a:ext>
                  </a:extLst>
                </a:gridCol>
                <a:gridCol w="1408534">
                  <a:extLst>
                    <a:ext uri="{9D8B030D-6E8A-4147-A177-3AD203B41FA5}">
                      <a16:colId xmlns:a16="http://schemas.microsoft.com/office/drawing/2014/main" val="691923025"/>
                    </a:ext>
                  </a:extLst>
                </a:gridCol>
              </a:tblGrid>
              <a:tr h="1865948">
                <a:tc>
                  <a:txBody>
                    <a:bodyPr/>
                    <a:lstStyle/>
                    <a:p>
                      <a:r>
                        <a:rPr lang="en-US" sz="1800" dirty="0"/>
                        <a:t>Total Students Appeared</a:t>
                      </a:r>
                    </a:p>
                  </a:txBody>
                  <a:tcPr/>
                </a:tc>
                <a:tc>
                  <a:txBody>
                    <a:bodyPr/>
                    <a:lstStyle/>
                    <a:p>
                      <a:r>
                        <a:rPr lang="en-US" sz="1800" dirty="0"/>
                        <a:t>Total Student Passed</a:t>
                      </a:r>
                    </a:p>
                  </a:txBody>
                  <a:tcPr/>
                </a:tc>
                <a:tc>
                  <a:txBody>
                    <a:bodyPr/>
                    <a:lstStyle/>
                    <a:p>
                      <a:r>
                        <a:rPr lang="en-US" sz="1800" dirty="0"/>
                        <a:t>Students Passed With Above 80% Or 8 CGPA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Students Passed With Above 60% Or 6 CGPA</a:t>
                      </a:r>
                    </a:p>
                    <a:p>
                      <a:endParaRPr lang="en-US" sz="1800" dirty="0"/>
                    </a:p>
                  </a:txBody>
                  <a:tcPr/>
                </a:tc>
                <a:tc>
                  <a:txBody>
                    <a:bodyPr/>
                    <a:lstStyle/>
                    <a:p>
                      <a:r>
                        <a:rPr lang="en-US" sz="1800" dirty="0"/>
                        <a:t>Below 60% Or 6 CGPA</a:t>
                      </a:r>
                    </a:p>
                  </a:txBody>
                  <a:tcPr/>
                </a:tc>
                <a:tc>
                  <a:txBody>
                    <a:bodyPr/>
                    <a:lstStyle/>
                    <a:p>
                      <a:r>
                        <a:rPr lang="en-US" sz="1800" dirty="0"/>
                        <a:t>Total Student Admitted In Higher Studies</a:t>
                      </a:r>
                    </a:p>
                  </a:txBody>
                  <a:tcPr/>
                </a:tc>
                <a:tc>
                  <a:txBody>
                    <a:bodyPr/>
                    <a:lstStyle/>
                    <a:p>
                      <a:r>
                        <a:rPr lang="en-US" sz="1800" dirty="0"/>
                        <a:t>Percentage Of The Students Enrolled In Higher Studies</a:t>
                      </a:r>
                    </a:p>
                  </a:txBody>
                  <a:tcPr/>
                </a:tc>
                <a:extLst>
                  <a:ext uri="{0D108BD9-81ED-4DB2-BD59-A6C34878D82A}">
                    <a16:rowId xmlns:a16="http://schemas.microsoft.com/office/drawing/2014/main" val="4057755846"/>
                  </a:ext>
                </a:extLst>
              </a:tr>
              <a:tr h="1276701">
                <a:tc>
                  <a:txBody>
                    <a:bodyPr/>
                    <a:lstStyle/>
                    <a:p>
                      <a:pPr algn="ctr"/>
                      <a:r>
                        <a:rPr lang="en-US" dirty="0">
                          <a:solidFill>
                            <a:schemeClr val="tx1"/>
                          </a:solidFill>
                        </a:rPr>
                        <a:t>SKT HONS.</a:t>
                      </a:r>
                    </a:p>
                    <a:p>
                      <a:pPr algn="ctr"/>
                      <a:endParaRPr lang="en-US"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28</a:t>
                      </a:r>
                    </a:p>
                    <a:p>
                      <a:pPr algn="ctr"/>
                      <a:endParaRPr lang="en-US" dirty="0">
                        <a:solidFill>
                          <a:schemeClr val="tx1"/>
                        </a:solidFill>
                      </a:endParaRPr>
                    </a:p>
                  </a:txBody>
                  <a:tcPr/>
                </a:tc>
                <a:tc>
                  <a:txBody>
                    <a:bodyPr/>
                    <a:lstStyle/>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19</a:t>
                      </a:r>
                    </a:p>
                  </a:txBody>
                  <a:tcPr/>
                </a:tc>
                <a:tc>
                  <a:txBody>
                    <a:bodyPr/>
                    <a:lstStyle/>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0</a:t>
                      </a:r>
                    </a:p>
                  </a:txBody>
                  <a:tcPr/>
                </a:tc>
                <a:tc>
                  <a:txBody>
                    <a:bodyPr/>
                    <a:lstStyle/>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12</a:t>
                      </a:r>
                    </a:p>
                  </a:txBody>
                  <a:tcPr/>
                </a:tc>
                <a:tc>
                  <a:txBody>
                    <a:bodyPr/>
                    <a:lstStyle/>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7</a:t>
                      </a:r>
                    </a:p>
                  </a:txBody>
                  <a:tcPr/>
                </a:tc>
                <a:tc>
                  <a:txBody>
                    <a:bodyPr/>
                    <a:lstStyle/>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12</a:t>
                      </a:r>
                    </a:p>
                  </a:txBody>
                  <a:tcPr/>
                </a:tc>
                <a:tc>
                  <a:txBody>
                    <a:bodyPr/>
                    <a:lstStyle/>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60%</a:t>
                      </a:r>
                    </a:p>
                  </a:txBody>
                  <a:tcPr/>
                </a:tc>
                <a:extLst>
                  <a:ext uri="{0D108BD9-81ED-4DB2-BD59-A6C34878D82A}">
                    <a16:rowId xmlns:a16="http://schemas.microsoft.com/office/drawing/2014/main" val="3313446105"/>
                  </a:ext>
                </a:extLst>
              </a:tr>
              <a:tr h="39828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89462559"/>
                  </a:ext>
                </a:extLst>
              </a:tr>
              <a:tr h="39828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53783821"/>
                  </a:ext>
                </a:extLst>
              </a:tr>
            </a:tbl>
          </a:graphicData>
        </a:graphic>
      </p:graphicFrame>
    </p:spTree>
    <p:extLst>
      <p:ext uri="{BB962C8B-B14F-4D97-AF65-F5344CB8AC3E}">
        <p14:creationId xmlns:p14="http://schemas.microsoft.com/office/powerpoint/2010/main" val="2698089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7AE8-172F-4F40-93ED-6BD17F79999D}"/>
              </a:ext>
            </a:extLst>
          </p:cNvPr>
          <p:cNvSpPr>
            <a:spLocks noGrp="1"/>
          </p:cNvSpPr>
          <p:nvPr>
            <p:ph type="title"/>
          </p:nvPr>
        </p:nvSpPr>
        <p:spPr>
          <a:xfrm>
            <a:off x="1295402" y="265044"/>
            <a:ext cx="9601196" cy="755373"/>
          </a:xfrm>
        </p:spPr>
        <p:txBody>
          <a:bodyPr>
            <a:normAutofit fontScale="90000"/>
          </a:bodyPr>
          <a:lstStyle/>
          <a:p>
            <a:r>
              <a:rPr lang="en-US" dirty="0"/>
              <a:t>Details</a:t>
            </a:r>
          </a:p>
        </p:txBody>
      </p:sp>
      <p:graphicFrame>
        <p:nvGraphicFramePr>
          <p:cNvPr id="4" name="Table 4">
            <a:extLst>
              <a:ext uri="{FF2B5EF4-FFF2-40B4-BE49-F238E27FC236}">
                <a16:creationId xmlns:a16="http://schemas.microsoft.com/office/drawing/2014/main" id="{583B0894-9DB2-48D5-8093-7745CC49D35B}"/>
              </a:ext>
            </a:extLst>
          </p:cNvPr>
          <p:cNvGraphicFramePr>
            <a:graphicFrameLocks noGrp="1"/>
          </p:cNvGraphicFramePr>
          <p:nvPr>
            <p:ph idx="1"/>
            <p:extLst>
              <p:ext uri="{D42A27DB-BD31-4B8C-83A1-F6EECF244321}">
                <p14:modId xmlns:p14="http://schemas.microsoft.com/office/powerpoint/2010/main" val="2749789536"/>
              </p:ext>
            </p:extLst>
          </p:nvPr>
        </p:nvGraphicFramePr>
        <p:xfrm>
          <a:off x="821635" y="1020417"/>
          <a:ext cx="10376454" cy="5724609"/>
        </p:xfrm>
        <a:graphic>
          <a:graphicData uri="http://schemas.openxmlformats.org/drawingml/2006/table">
            <a:tbl>
              <a:tblPr firstRow="1" bandRow="1">
                <a:tableStyleId>{5C22544A-7EE6-4342-B048-85BDC9FD1C3A}</a:tableStyleId>
              </a:tblPr>
              <a:tblGrid>
                <a:gridCol w="1729409">
                  <a:extLst>
                    <a:ext uri="{9D8B030D-6E8A-4147-A177-3AD203B41FA5}">
                      <a16:colId xmlns:a16="http://schemas.microsoft.com/office/drawing/2014/main" val="1691820783"/>
                    </a:ext>
                  </a:extLst>
                </a:gridCol>
                <a:gridCol w="1729409">
                  <a:extLst>
                    <a:ext uri="{9D8B030D-6E8A-4147-A177-3AD203B41FA5}">
                      <a16:colId xmlns:a16="http://schemas.microsoft.com/office/drawing/2014/main" val="1429651724"/>
                    </a:ext>
                  </a:extLst>
                </a:gridCol>
                <a:gridCol w="1729409">
                  <a:extLst>
                    <a:ext uri="{9D8B030D-6E8A-4147-A177-3AD203B41FA5}">
                      <a16:colId xmlns:a16="http://schemas.microsoft.com/office/drawing/2014/main" val="833521165"/>
                    </a:ext>
                  </a:extLst>
                </a:gridCol>
                <a:gridCol w="1729409">
                  <a:extLst>
                    <a:ext uri="{9D8B030D-6E8A-4147-A177-3AD203B41FA5}">
                      <a16:colId xmlns:a16="http://schemas.microsoft.com/office/drawing/2014/main" val="668866992"/>
                    </a:ext>
                  </a:extLst>
                </a:gridCol>
                <a:gridCol w="1729409">
                  <a:extLst>
                    <a:ext uri="{9D8B030D-6E8A-4147-A177-3AD203B41FA5}">
                      <a16:colId xmlns:a16="http://schemas.microsoft.com/office/drawing/2014/main" val="820928175"/>
                    </a:ext>
                  </a:extLst>
                </a:gridCol>
                <a:gridCol w="1729409">
                  <a:extLst>
                    <a:ext uri="{9D8B030D-6E8A-4147-A177-3AD203B41FA5}">
                      <a16:colId xmlns:a16="http://schemas.microsoft.com/office/drawing/2014/main" val="462710819"/>
                    </a:ext>
                  </a:extLst>
                </a:gridCol>
              </a:tblGrid>
              <a:tr h="1154037">
                <a:tc>
                  <a:txBody>
                    <a:bodyPr/>
                    <a:lstStyle/>
                    <a:p>
                      <a:pPr algn="ctr"/>
                      <a:r>
                        <a:rPr lang="en-US" dirty="0"/>
                        <a:t>NAME OF STUDENT</a:t>
                      </a:r>
                    </a:p>
                  </a:txBody>
                  <a:tcPr/>
                </a:tc>
                <a:tc>
                  <a:txBody>
                    <a:bodyPr/>
                    <a:lstStyle/>
                    <a:p>
                      <a:pPr algn="ctr"/>
                      <a:r>
                        <a:rPr lang="en-US" dirty="0"/>
                        <a:t>COURSE COMPLETED IN BHARATI COLLEGE</a:t>
                      </a:r>
                    </a:p>
                  </a:txBody>
                  <a:tcPr/>
                </a:tc>
                <a:tc>
                  <a:txBody>
                    <a:bodyPr/>
                    <a:lstStyle/>
                    <a:p>
                      <a:pPr algn="ctr"/>
                      <a:r>
                        <a:rPr lang="en-US" dirty="0"/>
                        <a:t>PASSING YEAR</a:t>
                      </a:r>
                    </a:p>
                  </a:txBody>
                  <a:tcPr/>
                </a:tc>
                <a:tc>
                  <a:txBody>
                    <a:bodyPr/>
                    <a:lstStyle/>
                    <a:p>
                      <a:pPr algn="ctr"/>
                      <a:r>
                        <a:rPr lang="en-US" dirty="0"/>
                        <a:t>CURRENT ENROLLED IN COURSE</a:t>
                      </a:r>
                    </a:p>
                  </a:txBody>
                  <a:tcPr/>
                </a:tc>
                <a:tc>
                  <a:txBody>
                    <a:bodyPr/>
                    <a:lstStyle/>
                    <a:p>
                      <a:pPr algn="ctr"/>
                      <a:r>
                        <a:rPr lang="en-US" dirty="0"/>
                        <a:t>UNIVERSITY/COLLEGE/INSTITUTION</a:t>
                      </a:r>
                    </a:p>
                  </a:txBody>
                  <a:tcPr/>
                </a:tc>
                <a:tc>
                  <a:txBody>
                    <a:bodyPr/>
                    <a:lstStyle/>
                    <a:p>
                      <a:pPr algn="ctr"/>
                      <a:r>
                        <a:rPr lang="en-US" dirty="0"/>
                        <a:t>CONTACT</a:t>
                      </a:r>
                    </a:p>
                  </a:txBody>
                  <a:tcPr/>
                </a:tc>
                <a:extLst>
                  <a:ext uri="{0D108BD9-81ED-4DB2-BD59-A6C34878D82A}">
                    <a16:rowId xmlns:a16="http://schemas.microsoft.com/office/drawing/2014/main" val="3366178864"/>
                  </a:ext>
                </a:extLst>
              </a:tr>
              <a:tr h="512529">
                <a:tc>
                  <a:txBody>
                    <a:bodyPr/>
                    <a:lstStyle/>
                    <a:p>
                      <a:r>
                        <a:rPr lang="en-US" dirty="0"/>
                        <a:t>Swati Jha</a:t>
                      </a:r>
                    </a:p>
                  </a:txBody>
                  <a:tcPr/>
                </a:tc>
                <a:tc>
                  <a:txBody>
                    <a:bodyPr/>
                    <a:lstStyle/>
                    <a:p>
                      <a:r>
                        <a:rPr lang="en-US" dirty="0"/>
                        <a:t>Skt. hons.</a:t>
                      </a:r>
                    </a:p>
                  </a:txBody>
                  <a:tcPr/>
                </a:tc>
                <a:tc>
                  <a:txBody>
                    <a:bodyPr/>
                    <a:lstStyle/>
                    <a:p>
                      <a:r>
                        <a:rPr lang="en-US" dirty="0"/>
                        <a:t>2024</a:t>
                      </a:r>
                    </a:p>
                  </a:txBody>
                  <a:tcPr/>
                </a:tc>
                <a:tc>
                  <a:txBody>
                    <a:bodyPr/>
                    <a:lstStyle/>
                    <a:p>
                      <a:r>
                        <a:rPr lang="en-US" dirty="0"/>
                        <a:t>M.A.</a:t>
                      </a:r>
                    </a:p>
                  </a:txBody>
                  <a:tcPr/>
                </a:tc>
                <a:tc>
                  <a:txBody>
                    <a:bodyPr/>
                    <a:lstStyle/>
                    <a:p>
                      <a:r>
                        <a:rPr lang="en-US" dirty="0"/>
                        <a:t>JDMC, DU</a:t>
                      </a:r>
                    </a:p>
                  </a:txBody>
                  <a:tcPr/>
                </a:tc>
                <a:tc>
                  <a:txBody>
                    <a:bodyPr/>
                    <a:lstStyle/>
                    <a:p>
                      <a:r>
                        <a:rPr lang="en-US" dirty="0"/>
                        <a:t>8586823343</a:t>
                      </a:r>
                    </a:p>
                  </a:txBody>
                  <a:tcPr/>
                </a:tc>
                <a:extLst>
                  <a:ext uri="{0D108BD9-81ED-4DB2-BD59-A6C34878D82A}">
                    <a16:rowId xmlns:a16="http://schemas.microsoft.com/office/drawing/2014/main" val="1791113533"/>
                  </a:ext>
                </a:extLst>
              </a:tr>
              <a:tr h="621405">
                <a:tc>
                  <a:txBody>
                    <a:bodyPr/>
                    <a:lstStyle/>
                    <a:p>
                      <a:r>
                        <a:rPr lang="en-US" dirty="0" err="1"/>
                        <a:t>Anchal</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Skt. hons.</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2024</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B.S.Ed.</a:t>
                      </a:r>
                    </a:p>
                    <a:p>
                      <a:endParaRPr lang="en-US" dirty="0"/>
                    </a:p>
                  </a:txBody>
                  <a:tcPr/>
                </a:tc>
                <a:tc>
                  <a:txBody>
                    <a:bodyPr/>
                    <a:lstStyle/>
                    <a:p>
                      <a:r>
                        <a:rPr lang="en-US" dirty="0"/>
                        <a:t>IGIPESS, DU</a:t>
                      </a:r>
                    </a:p>
                  </a:txBody>
                  <a:tcPr/>
                </a:tc>
                <a:tc>
                  <a:txBody>
                    <a:bodyPr/>
                    <a:lstStyle/>
                    <a:p>
                      <a:r>
                        <a:rPr lang="en-US" dirty="0"/>
                        <a:t>9582771932</a:t>
                      </a:r>
                    </a:p>
                  </a:txBody>
                  <a:tcPr/>
                </a:tc>
                <a:extLst>
                  <a:ext uri="{0D108BD9-81ED-4DB2-BD59-A6C34878D82A}">
                    <a16:rowId xmlns:a16="http://schemas.microsoft.com/office/drawing/2014/main" val="1174890070"/>
                  </a:ext>
                </a:extLst>
              </a:tr>
              <a:tr h="621405">
                <a:tc>
                  <a:txBody>
                    <a:bodyPr/>
                    <a:lstStyle/>
                    <a:p>
                      <a:r>
                        <a:rPr lang="en-US" dirty="0"/>
                        <a:t>SANSKRITI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Skt. hons.</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2024</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a:t>
                      </a:r>
                    </a:p>
                    <a:p>
                      <a:endParaRPr lang="en-US" dirty="0"/>
                    </a:p>
                  </a:txBody>
                  <a:tcPr/>
                </a:tc>
                <a:tc>
                  <a:txBody>
                    <a:bodyPr/>
                    <a:lstStyle/>
                    <a:p>
                      <a:r>
                        <a:rPr lang="en-US" dirty="0"/>
                        <a:t>LSR, DU</a:t>
                      </a:r>
                    </a:p>
                  </a:txBody>
                  <a:tcPr/>
                </a:tc>
                <a:tc>
                  <a:txBody>
                    <a:bodyPr/>
                    <a:lstStyle/>
                    <a:p>
                      <a:r>
                        <a:rPr lang="en-US" dirty="0"/>
                        <a:t>8470934741</a:t>
                      </a:r>
                    </a:p>
                  </a:txBody>
                  <a:tcPr/>
                </a:tc>
                <a:extLst>
                  <a:ext uri="{0D108BD9-81ED-4DB2-BD59-A6C34878D82A}">
                    <a16:rowId xmlns:a16="http://schemas.microsoft.com/office/drawing/2014/main" val="2884131589"/>
                  </a:ext>
                </a:extLst>
              </a:tr>
              <a:tr h="621405">
                <a:tc>
                  <a:txBody>
                    <a:bodyPr/>
                    <a:lstStyle/>
                    <a:p>
                      <a:r>
                        <a:rPr lang="en-US" dirty="0"/>
                        <a:t>Ritika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Skt. hons.</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2024</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a:t>
                      </a:r>
                    </a:p>
                    <a:p>
                      <a:endParaRPr lang="en-US" dirty="0"/>
                    </a:p>
                  </a:txBody>
                  <a:tcPr/>
                </a:tc>
                <a:tc>
                  <a:txBody>
                    <a:bodyPr/>
                    <a:lstStyle/>
                    <a:p>
                      <a:r>
                        <a:rPr lang="en-US" dirty="0"/>
                        <a:t>Skt. Department, DU</a:t>
                      </a:r>
                    </a:p>
                  </a:txBody>
                  <a:tcPr/>
                </a:tc>
                <a:tc>
                  <a:txBody>
                    <a:bodyPr/>
                    <a:lstStyle/>
                    <a:p>
                      <a:r>
                        <a:rPr lang="en-US" dirty="0"/>
                        <a:t>9582546112</a:t>
                      </a:r>
                    </a:p>
                  </a:txBody>
                  <a:tcPr/>
                </a:tc>
                <a:extLst>
                  <a:ext uri="{0D108BD9-81ED-4DB2-BD59-A6C34878D82A}">
                    <a16:rowId xmlns:a16="http://schemas.microsoft.com/office/drawing/2014/main" val="1277251296"/>
                  </a:ext>
                </a:extLst>
              </a:tr>
              <a:tr h="621405">
                <a:tc>
                  <a:txBody>
                    <a:bodyPr/>
                    <a:lstStyle/>
                    <a:p>
                      <a:r>
                        <a:rPr lang="en-US" dirty="0"/>
                        <a:t>Priyanka Saxena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Skt. hons.</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2024</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a:t>
                      </a:r>
                    </a:p>
                    <a:p>
                      <a:endParaRPr lang="en-US" dirty="0"/>
                    </a:p>
                  </a:txBody>
                  <a:tcPr/>
                </a:tc>
                <a:tc>
                  <a:txBody>
                    <a:bodyPr/>
                    <a:lstStyle/>
                    <a:p>
                      <a:r>
                        <a:rPr lang="en-US" dirty="0"/>
                        <a:t>KNC, DU</a:t>
                      </a:r>
                    </a:p>
                  </a:txBody>
                  <a:tcPr/>
                </a:tc>
                <a:tc>
                  <a:txBody>
                    <a:bodyPr/>
                    <a:lstStyle/>
                    <a:p>
                      <a:r>
                        <a:rPr lang="en-US" dirty="0"/>
                        <a:t>9582546112</a:t>
                      </a:r>
                    </a:p>
                  </a:txBody>
                  <a:tcPr/>
                </a:tc>
                <a:extLst>
                  <a:ext uri="{0D108BD9-81ED-4DB2-BD59-A6C34878D82A}">
                    <a16:rowId xmlns:a16="http://schemas.microsoft.com/office/drawing/2014/main" val="2402050783"/>
                  </a:ext>
                </a:extLst>
              </a:tr>
              <a:tr h="1420354">
                <a:tc>
                  <a:txBody>
                    <a:bodyPr/>
                    <a:lstStyle/>
                    <a:p>
                      <a:r>
                        <a:rPr lang="en-US" dirty="0" err="1"/>
                        <a:t>Tanu</a:t>
                      </a:r>
                      <a:endParaRPr lang="en-US" dirty="0"/>
                    </a:p>
                    <a:p>
                      <a:endParaRPr lang="en-US" dirty="0"/>
                    </a:p>
                    <a:p>
                      <a:r>
                        <a:rPr lang="en-US" dirty="0"/>
                        <a:t>Swati Sharma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Skt. hons.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Skt. hons.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a:t>
                      </a:r>
                    </a:p>
                    <a:p>
                      <a:endParaRPr lang="en-US" dirty="0"/>
                    </a:p>
                    <a:p>
                      <a:r>
                        <a:rPr lang="en-US" dirty="0"/>
                        <a:t>M.A.</a:t>
                      </a:r>
                    </a:p>
                  </a:txBody>
                  <a:tcPr/>
                </a:tc>
                <a:tc>
                  <a:txBody>
                    <a:bodyPr/>
                    <a:lstStyle/>
                    <a:p>
                      <a:r>
                        <a:rPr lang="en-US" dirty="0"/>
                        <a:t>S.O.L. DU</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S.O.L. DU</a:t>
                      </a:r>
                    </a:p>
                    <a:p>
                      <a:endParaRPr lang="en-US" dirty="0"/>
                    </a:p>
                  </a:txBody>
                  <a:tcPr/>
                </a:tc>
                <a:tc>
                  <a:txBody>
                    <a:bodyPr/>
                    <a:lstStyle/>
                    <a:p>
                      <a:r>
                        <a:rPr lang="en-US" dirty="0"/>
                        <a:t>9543807337</a:t>
                      </a:r>
                    </a:p>
                    <a:p>
                      <a:endParaRPr lang="en-US" dirty="0"/>
                    </a:p>
                    <a:p>
                      <a:r>
                        <a:rPr lang="en-US" dirty="0"/>
                        <a:t>9717929447</a:t>
                      </a:r>
                    </a:p>
                    <a:p>
                      <a:endParaRPr lang="en-US" dirty="0"/>
                    </a:p>
                  </a:txBody>
                  <a:tcPr/>
                </a:tc>
                <a:extLst>
                  <a:ext uri="{0D108BD9-81ED-4DB2-BD59-A6C34878D82A}">
                    <a16:rowId xmlns:a16="http://schemas.microsoft.com/office/drawing/2014/main" val="2476750863"/>
                  </a:ext>
                </a:extLst>
              </a:tr>
            </a:tbl>
          </a:graphicData>
        </a:graphic>
      </p:graphicFrame>
    </p:spTree>
    <p:extLst>
      <p:ext uri="{BB962C8B-B14F-4D97-AF65-F5344CB8AC3E}">
        <p14:creationId xmlns:p14="http://schemas.microsoft.com/office/powerpoint/2010/main" val="3443581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EE02-8DD4-454C-9CBD-5B502C6534E3}"/>
              </a:ext>
            </a:extLst>
          </p:cNvPr>
          <p:cNvSpPr>
            <a:spLocks noGrp="1"/>
          </p:cNvSpPr>
          <p:nvPr>
            <p:ph type="title"/>
          </p:nvPr>
        </p:nvSpPr>
        <p:spPr>
          <a:xfrm>
            <a:off x="1295402" y="454978"/>
            <a:ext cx="9601196" cy="1161787"/>
          </a:xfrm>
        </p:spPr>
        <p:txBody>
          <a:bodyPr>
            <a:normAutofit fontScale="90000"/>
          </a:bodyPr>
          <a:lstStyle/>
          <a:p>
            <a:r>
              <a:rPr lang="en-US" dirty="0"/>
              <a:t>STUDENT ACADEMIC ACHIEVEMENT DATA</a:t>
            </a:r>
          </a:p>
        </p:txBody>
      </p:sp>
      <p:graphicFrame>
        <p:nvGraphicFramePr>
          <p:cNvPr id="4" name="Table 4">
            <a:extLst>
              <a:ext uri="{FF2B5EF4-FFF2-40B4-BE49-F238E27FC236}">
                <a16:creationId xmlns:a16="http://schemas.microsoft.com/office/drawing/2014/main" id="{41196041-CB08-4BEA-9565-A2EF7135D7AE}"/>
              </a:ext>
            </a:extLst>
          </p:cNvPr>
          <p:cNvGraphicFramePr>
            <a:graphicFrameLocks noGrp="1"/>
          </p:cNvGraphicFramePr>
          <p:nvPr>
            <p:ph idx="1"/>
            <p:extLst>
              <p:ext uri="{D42A27DB-BD31-4B8C-83A1-F6EECF244321}">
                <p14:modId xmlns:p14="http://schemas.microsoft.com/office/powerpoint/2010/main" val="727910961"/>
              </p:ext>
            </p:extLst>
          </p:nvPr>
        </p:nvGraphicFramePr>
        <p:xfrm>
          <a:off x="967410" y="1616766"/>
          <a:ext cx="10614992" cy="4730444"/>
        </p:xfrm>
        <a:graphic>
          <a:graphicData uri="http://schemas.openxmlformats.org/drawingml/2006/table">
            <a:tbl>
              <a:tblPr firstRow="1" bandRow="1">
                <a:tableStyleId>{5C22544A-7EE6-4342-B048-85BDC9FD1C3A}</a:tableStyleId>
              </a:tblPr>
              <a:tblGrid>
                <a:gridCol w="2653748">
                  <a:extLst>
                    <a:ext uri="{9D8B030D-6E8A-4147-A177-3AD203B41FA5}">
                      <a16:colId xmlns:a16="http://schemas.microsoft.com/office/drawing/2014/main" val="1683852052"/>
                    </a:ext>
                  </a:extLst>
                </a:gridCol>
                <a:gridCol w="2653748">
                  <a:extLst>
                    <a:ext uri="{9D8B030D-6E8A-4147-A177-3AD203B41FA5}">
                      <a16:colId xmlns:a16="http://schemas.microsoft.com/office/drawing/2014/main" val="1255566640"/>
                    </a:ext>
                  </a:extLst>
                </a:gridCol>
                <a:gridCol w="2653748">
                  <a:extLst>
                    <a:ext uri="{9D8B030D-6E8A-4147-A177-3AD203B41FA5}">
                      <a16:colId xmlns:a16="http://schemas.microsoft.com/office/drawing/2014/main" val="1986329354"/>
                    </a:ext>
                  </a:extLst>
                </a:gridCol>
                <a:gridCol w="2653748">
                  <a:extLst>
                    <a:ext uri="{9D8B030D-6E8A-4147-A177-3AD203B41FA5}">
                      <a16:colId xmlns:a16="http://schemas.microsoft.com/office/drawing/2014/main" val="4123766382"/>
                    </a:ext>
                  </a:extLst>
                </a:gridCol>
              </a:tblGrid>
              <a:tr h="707084">
                <a:tc>
                  <a:txBody>
                    <a:bodyPr/>
                    <a:lstStyle/>
                    <a:p>
                      <a:pPr algn="ctr"/>
                      <a:r>
                        <a:rPr lang="en-US" dirty="0"/>
                        <a:t>NAME OF STUDENTS</a:t>
                      </a:r>
                    </a:p>
                  </a:txBody>
                  <a:tcPr/>
                </a:tc>
                <a:tc>
                  <a:txBody>
                    <a:bodyPr/>
                    <a:lstStyle/>
                    <a:p>
                      <a:pPr algn="ctr"/>
                      <a:r>
                        <a:rPr lang="en-US" dirty="0"/>
                        <a:t>BATCH</a:t>
                      </a:r>
                    </a:p>
                  </a:txBody>
                  <a:tcPr/>
                </a:tc>
                <a:tc>
                  <a:txBody>
                    <a:bodyPr/>
                    <a:lstStyle/>
                    <a:p>
                      <a:pPr algn="ctr"/>
                      <a:r>
                        <a:rPr lang="en-US" dirty="0"/>
                        <a:t>EXAM QUILIFIED</a:t>
                      </a:r>
                    </a:p>
                  </a:txBody>
                  <a:tcPr/>
                </a:tc>
                <a:tc>
                  <a:txBody>
                    <a:bodyPr/>
                    <a:lstStyle/>
                    <a:p>
                      <a:pPr algn="ctr"/>
                      <a:r>
                        <a:rPr lang="en-US" dirty="0"/>
                        <a:t>PASSING YEAR</a:t>
                      </a:r>
                    </a:p>
                  </a:txBody>
                  <a:tcPr/>
                </a:tc>
                <a:extLst>
                  <a:ext uri="{0D108BD9-81ED-4DB2-BD59-A6C34878D82A}">
                    <a16:rowId xmlns:a16="http://schemas.microsoft.com/office/drawing/2014/main" val="2142058782"/>
                  </a:ext>
                </a:extLst>
              </a:tr>
              <a:tr h="346537">
                <a:tc>
                  <a:txBody>
                    <a:bodyPr/>
                    <a:lstStyle/>
                    <a:p>
                      <a:pPr algn="ctr"/>
                      <a:r>
                        <a:rPr lang="en-US" dirty="0"/>
                        <a:t>DISHA</a:t>
                      </a:r>
                    </a:p>
                  </a:txBody>
                  <a:tcPr/>
                </a:tc>
                <a:tc>
                  <a:txBody>
                    <a:bodyPr/>
                    <a:lstStyle/>
                    <a:p>
                      <a:pPr algn="ctr"/>
                      <a:r>
                        <a:rPr lang="en-US" dirty="0"/>
                        <a:t>2011-14</a:t>
                      </a:r>
                    </a:p>
                  </a:txBody>
                  <a:tcPr/>
                </a:tc>
                <a:tc>
                  <a:txBody>
                    <a:bodyPr/>
                    <a:lstStyle/>
                    <a:p>
                      <a:pPr algn="ctr"/>
                      <a:r>
                        <a:rPr lang="en-US" dirty="0"/>
                        <a:t>NET</a:t>
                      </a:r>
                    </a:p>
                  </a:txBody>
                  <a:tcPr/>
                </a:tc>
                <a:tc>
                  <a:txBody>
                    <a:bodyPr/>
                    <a:lstStyle/>
                    <a:p>
                      <a:pPr algn="ctr"/>
                      <a:r>
                        <a:rPr lang="en-US" dirty="0"/>
                        <a:t>2014</a:t>
                      </a:r>
                    </a:p>
                  </a:txBody>
                  <a:tcPr/>
                </a:tc>
                <a:extLst>
                  <a:ext uri="{0D108BD9-81ED-4DB2-BD59-A6C34878D82A}">
                    <a16:rowId xmlns:a16="http://schemas.microsoft.com/office/drawing/2014/main" val="1599677181"/>
                  </a:ext>
                </a:extLst>
              </a:tr>
              <a:tr h="3465371">
                <a:tc>
                  <a:txBody>
                    <a:bodyPr/>
                    <a:lstStyle/>
                    <a:p>
                      <a:pPr algn="ctr"/>
                      <a:r>
                        <a:rPr lang="en-US" dirty="0"/>
                        <a:t>SHWETA</a:t>
                      </a:r>
                    </a:p>
                    <a:p>
                      <a:pPr algn="ctr"/>
                      <a:endParaRPr lang="en-US" dirty="0"/>
                    </a:p>
                    <a:p>
                      <a:pPr algn="ctr"/>
                      <a:endParaRPr lang="en-US" dirty="0"/>
                    </a:p>
                    <a:p>
                      <a:pPr algn="ctr"/>
                      <a:endParaRPr lang="en-US" dirty="0"/>
                    </a:p>
                    <a:p>
                      <a:pPr algn="ctr"/>
                      <a:endParaRPr lang="en-US" dirty="0"/>
                    </a:p>
                    <a:p>
                      <a:pPr algn="ctr"/>
                      <a:r>
                        <a:rPr lang="en-US" dirty="0"/>
                        <a:t>TULSI</a:t>
                      </a:r>
                    </a:p>
                    <a:p>
                      <a:pPr algn="ctr"/>
                      <a:endParaRPr lang="en-US" dirty="0"/>
                    </a:p>
                    <a:p>
                      <a:pPr algn="ctr"/>
                      <a:endParaRPr lang="en-US" dirty="0"/>
                    </a:p>
                    <a:p>
                      <a:pPr algn="ctr"/>
                      <a:r>
                        <a:rPr lang="en-US" dirty="0"/>
                        <a:t>SUNITA</a:t>
                      </a:r>
                    </a:p>
                    <a:p>
                      <a:pPr algn="ctr"/>
                      <a:endParaRPr lang="en-US" dirty="0"/>
                    </a:p>
                    <a:p>
                      <a:pPr algn="ctr"/>
                      <a:endParaRPr lang="en-US" dirty="0"/>
                    </a:p>
                    <a:p>
                      <a:pPr algn="ctr"/>
                      <a:endParaRPr lang="en-US" dirty="0"/>
                    </a:p>
                  </a:txBody>
                  <a:tcPr/>
                </a:tc>
                <a:tc>
                  <a:txBody>
                    <a:bodyPr/>
                    <a:lstStyle/>
                    <a:p>
                      <a:pPr algn="ctr"/>
                      <a:r>
                        <a:rPr lang="en-US" dirty="0"/>
                        <a:t>2014-17</a:t>
                      </a:r>
                    </a:p>
                    <a:p>
                      <a:pPr algn="ctr"/>
                      <a:endParaRPr lang="en-US" dirty="0"/>
                    </a:p>
                    <a:p>
                      <a:pPr algn="ctr"/>
                      <a:endParaRPr lang="en-US" dirty="0"/>
                    </a:p>
                    <a:p>
                      <a:pPr algn="ctr"/>
                      <a:endParaRPr lang="en-US" dirty="0"/>
                    </a:p>
                    <a:p>
                      <a:pPr algn="ct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2014-17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2013-16</a:t>
                      </a:r>
                    </a:p>
                    <a:p>
                      <a:pPr algn="ctr"/>
                      <a:endParaRPr lang="en-US" dirty="0"/>
                    </a:p>
                  </a:txBody>
                  <a:tcPr/>
                </a:tc>
                <a:tc>
                  <a:txBody>
                    <a:bodyPr/>
                    <a:lstStyle/>
                    <a:p>
                      <a:pPr algn="ctr"/>
                      <a:r>
                        <a:rPr lang="en-US" dirty="0"/>
                        <a:t>TGT TEACHER (BIHAR Govt.)</a:t>
                      </a:r>
                    </a:p>
                    <a:p>
                      <a:pPr algn="ctr"/>
                      <a:endParaRPr lang="en-US" dirty="0"/>
                    </a:p>
                    <a:p>
                      <a:pPr algn="ctr"/>
                      <a:endParaRPr lang="en-US" dirty="0"/>
                    </a:p>
                    <a:p>
                      <a:pPr algn="ctr"/>
                      <a:endParaRPr lang="en-US" dirty="0"/>
                    </a:p>
                    <a:p>
                      <a:pPr algn="ctr"/>
                      <a:r>
                        <a:rPr lang="en-US" dirty="0"/>
                        <a:t>TGT TEACHER (DELHI Govt.)</a:t>
                      </a:r>
                    </a:p>
                    <a:p>
                      <a:pPr algn="ct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TGT TEACHER (DELHI Govt.)</a:t>
                      </a:r>
                    </a:p>
                    <a:p>
                      <a:pPr algn="ctr"/>
                      <a:endParaRPr lang="en-US" dirty="0"/>
                    </a:p>
                    <a:p>
                      <a:pPr algn="ctr"/>
                      <a:endParaRPr lang="en-US" dirty="0"/>
                    </a:p>
                    <a:p>
                      <a:pPr algn="ctr"/>
                      <a:endParaRPr lang="en-US" dirty="0"/>
                    </a:p>
                  </a:txBody>
                  <a:tcPr/>
                </a:tc>
                <a:tc>
                  <a:txBody>
                    <a:bodyPr/>
                    <a:lstStyle/>
                    <a:p>
                      <a:pPr algn="ctr"/>
                      <a:r>
                        <a:rPr lang="en-US" dirty="0"/>
                        <a:t>2017</a:t>
                      </a:r>
                    </a:p>
                    <a:p>
                      <a:pPr algn="ctr"/>
                      <a:endParaRPr lang="en-US" dirty="0"/>
                    </a:p>
                    <a:p>
                      <a:pPr algn="ctr"/>
                      <a:endParaRPr lang="en-US" dirty="0"/>
                    </a:p>
                    <a:p>
                      <a:pPr algn="ctr"/>
                      <a:endParaRPr lang="en-US" dirty="0"/>
                    </a:p>
                    <a:p>
                      <a:pPr algn="ct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2017</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2017</a:t>
                      </a:r>
                    </a:p>
                    <a:p>
                      <a:pPr algn="ctr"/>
                      <a:endParaRPr lang="en-US" dirty="0"/>
                    </a:p>
                  </a:txBody>
                  <a:tcPr/>
                </a:tc>
                <a:extLst>
                  <a:ext uri="{0D108BD9-81ED-4DB2-BD59-A6C34878D82A}">
                    <a16:rowId xmlns:a16="http://schemas.microsoft.com/office/drawing/2014/main" val="1074126138"/>
                  </a:ext>
                </a:extLst>
              </a:tr>
            </a:tbl>
          </a:graphicData>
        </a:graphic>
      </p:graphicFrame>
    </p:spTree>
    <p:extLst>
      <p:ext uri="{BB962C8B-B14F-4D97-AF65-F5344CB8AC3E}">
        <p14:creationId xmlns:p14="http://schemas.microsoft.com/office/powerpoint/2010/main" val="4239168908"/>
      </p:ext>
    </p:extLst>
  </p:cSld>
  <p:clrMapOvr>
    <a:masterClrMapping/>
  </p:clrMapOvr>
  <mc:AlternateContent xmlns:mc="http://schemas.openxmlformats.org/markup-compatibility/2006" xmlns:p14="http://schemas.microsoft.com/office/powerpoint/2010/main">
    <mc:Choice Requires="p14">
      <p:transition spd="slow" p14:dur="225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1145-D2E4-446E-9456-FA34521BC8FD}"/>
              </a:ext>
            </a:extLst>
          </p:cNvPr>
          <p:cNvSpPr>
            <a:spLocks noGrp="1"/>
          </p:cNvSpPr>
          <p:nvPr>
            <p:ph type="title"/>
          </p:nvPr>
        </p:nvSpPr>
        <p:spPr>
          <a:xfrm>
            <a:off x="1295402" y="982132"/>
            <a:ext cx="9601196" cy="647885"/>
          </a:xfrm>
        </p:spPr>
        <p:txBody>
          <a:bodyPr>
            <a:normAutofit fontScale="90000"/>
          </a:bodyPr>
          <a:lstStyle/>
          <a:p>
            <a:r>
              <a:rPr lang="en-US" dirty="0"/>
              <a:t>OTHER ACHIEVEMENTS OF THE STUDENTS (AWARDS AND</a:t>
            </a:r>
            <a:br>
              <a:rPr lang="en-US" dirty="0"/>
            </a:br>
            <a:endParaRPr lang="en-US" dirty="0"/>
          </a:p>
        </p:txBody>
      </p:sp>
      <p:pic>
        <p:nvPicPr>
          <p:cNvPr id="4" name="image1.jpg">
            <a:extLst>
              <a:ext uri="{FF2B5EF4-FFF2-40B4-BE49-F238E27FC236}">
                <a16:creationId xmlns:a16="http://schemas.microsoft.com/office/drawing/2014/main" id="{8384BF80-579C-4B4F-A6B9-79ABE7E2887B}"/>
              </a:ext>
            </a:extLst>
          </p:cNvPr>
          <p:cNvPicPr>
            <a:picLocks noGrp="1"/>
          </p:cNvPicPr>
          <p:nvPr>
            <p:ph idx="1"/>
          </p:nvPr>
        </p:nvPicPr>
        <p:blipFill>
          <a:blip r:embed="rId2"/>
          <a:srcRect/>
          <a:stretch>
            <a:fillRect/>
          </a:stretch>
        </p:blipFill>
        <p:spPr>
          <a:xfrm>
            <a:off x="7620000" y="2199862"/>
            <a:ext cx="3949147" cy="3675478"/>
          </a:xfrm>
          <a:prstGeom prst="rect">
            <a:avLst/>
          </a:prstGeom>
          <a:ln/>
        </p:spPr>
      </p:pic>
      <p:pic>
        <p:nvPicPr>
          <p:cNvPr id="5" name="image1.jpg">
            <a:extLst>
              <a:ext uri="{FF2B5EF4-FFF2-40B4-BE49-F238E27FC236}">
                <a16:creationId xmlns:a16="http://schemas.microsoft.com/office/drawing/2014/main" id="{B704FA43-19A8-485B-A099-F240C88CFBC5}"/>
              </a:ext>
            </a:extLst>
          </p:cNvPr>
          <p:cNvPicPr/>
          <p:nvPr/>
        </p:nvPicPr>
        <p:blipFill>
          <a:blip r:embed="rId3"/>
          <a:srcRect/>
          <a:stretch>
            <a:fillRect/>
          </a:stretch>
        </p:blipFill>
        <p:spPr>
          <a:xfrm>
            <a:off x="4174434" y="2199863"/>
            <a:ext cx="2912165" cy="3379302"/>
          </a:xfrm>
          <a:prstGeom prst="rect">
            <a:avLst/>
          </a:prstGeom>
          <a:ln/>
        </p:spPr>
      </p:pic>
      <p:pic>
        <p:nvPicPr>
          <p:cNvPr id="6" name="image2.jpg">
            <a:extLst>
              <a:ext uri="{FF2B5EF4-FFF2-40B4-BE49-F238E27FC236}">
                <a16:creationId xmlns:a16="http://schemas.microsoft.com/office/drawing/2014/main" id="{5B0174CC-8421-463E-A962-E45F844E2E87}"/>
              </a:ext>
            </a:extLst>
          </p:cNvPr>
          <p:cNvPicPr/>
          <p:nvPr/>
        </p:nvPicPr>
        <p:blipFill>
          <a:blip r:embed="rId4"/>
          <a:srcRect/>
          <a:stretch>
            <a:fillRect/>
          </a:stretch>
        </p:blipFill>
        <p:spPr>
          <a:xfrm>
            <a:off x="2199861" y="4174435"/>
            <a:ext cx="1745975" cy="2109410"/>
          </a:xfrm>
          <a:prstGeom prst="rect">
            <a:avLst/>
          </a:prstGeom>
          <a:ln/>
        </p:spPr>
      </p:pic>
      <p:pic>
        <p:nvPicPr>
          <p:cNvPr id="8" name="Picture 7">
            <a:extLst>
              <a:ext uri="{FF2B5EF4-FFF2-40B4-BE49-F238E27FC236}">
                <a16:creationId xmlns:a16="http://schemas.microsoft.com/office/drawing/2014/main" id="{3EA36886-56AD-41FC-91FC-ED2C3AEDD9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53" y="1630018"/>
            <a:ext cx="3268640" cy="2332382"/>
          </a:xfrm>
          <a:prstGeom prst="rect">
            <a:avLst/>
          </a:prstGeom>
        </p:spPr>
      </p:pic>
    </p:spTree>
    <p:extLst>
      <p:ext uri="{BB962C8B-B14F-4D97-AF65-F5344CB8AC3E}">
        <p14:creationId xmlns:p14="http://schemas.microsoft.com/office/powerpoint/2010/main" val="215719388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F1F5-145E-4362-89C9-EB16B16B7E9A}"/>
              </a:ext>
            </a:extLst>
          </p:cNvPr>
          <p:cNvSpPr>
            <a:spLocks noGrp="1"/>
          </p:cNvSpPr>
          <p:nvPr>
            <p:ph type="title"/>
          </p:nvPr>
        </p:nvSpPr>
        <p:spPr/>
        <p:txBody>
          <a:bodyPr/>
          <a:lstStyle/>
          <a:p>
            <a:r>
              <a:rPr lang="en-US" dirty="0"/>
              <a:t>PLACEMENT</a:t>
            </a:r>
          </a:p>
        </p:txBody>
      </p:sp>
      <p:graphicFrame>
        <p:nvGraphicFramePr>
          <p:cNvPr id="4" name="Table 4">
            <a:extLst>
              <a:ext uri="{FF2B5EF4-FFF2-40B4-BE49-F238E27FC236}">
                <a16:creationId xmlns:a16="http://schemas.microsoft.com/office/drawing/2014/main" id="{E488B109-E59A-4314-B5B1-9DBCC72CA16A}"/>
              </a:ext>
            </a:extLst>
          </p:cNvPr>
          <p:cNvGraphicFramePr>
            <a:graphicFrameLocks noGrp="1"/>
          </p:cNvGraphicFramePr>
          <p:nvPr>
            <p:ph idx="1"/>
            <p:extLst>
              <p:ext uri="{D42A27DB-BD31-4B8C-83A1-F6EECF244321}">
                <p14:modId xmlns:p14="http://schemas.microsoft.com/office/powerpoint/2010/main" val="1520813286"/>
              </p:ext>
            </p:extLst>
          </p:nvPr>
        </p:nvGraphicFramePr>
        <p:xfrm>
          <a:off x="1295400" y="2286000"/>
          <a:ext cx="9601195" cy="2617304"/>
        </p:xfrm>
        <a:graphic>
          <a:graphicData uri="http://schemas.openxmlformats.org/drawingml/2006/table">
            <a:tbl>
              <a:tblPr firstRow="1" bandRow="1">
                <a:tableStyleId>{5C22544A-7EE6-4342-B048-85BDC9FD1C3A}</a:tableStyleId>
              </a:tblPr>
              <a:tblGrid>
                <a:gridCol w="1920239">
                  <a:extLst>
                    <a:ext uri="{9D8B030D-6E8A-4147-A177-3AD203B41FA5}">
                      <a16:colId xmlns:a16="http://schemas.microsoft.com/office/drawing/2014/main" val="2841097931"/>
                    </a:ext>
                  </a:extLst>
                </a:gridCol>
                <a:gridCol w="1920239">
                  <a:extLst>
                    <a:ext uri="{9D8B030D-6E8A-4147-A177-3AD203B41FA5}">
                      <a16:colId xmlns:a16="http://schemas.microsoft.com/office/drawing/2014/main" val="451885612"/>
                    </a:ext>
                  </a:extLst>
                </a:gridCol>
                <a:gridCol w="2762418">
                  <a:extLst>
                    <a:ext uri="{9D8B030D-6E8A-4147-A177-3AD203B41FA5}">
                      <a16:colId xmlns:a16="http://schemas.microsoft.com/office/drawing/2014/main" val="3175448347"/>
                    </a:ext>
                  </a:extLst>
                </a:gridCol>
                <a:gridCol w="2998299">
                  <a:extLst>
                    <a:ext uri="{9D8B030D-6E8A-4147-A177-3AD203B41FA5}">
                      <a16:colId xmlns:a16="http://schemas.microsoft.com/office/drawing/2014/main" val="2604513738"/>
                    </a:ext>
                  </a:extLst>
                </a:gridCol>
              </a:tblGrid>
              <a:tr h="1539590">
                <a:tc>
                  <a:txBody>
                    <a:bodyPr/>
                    <a:lstStyle/>
                    <a:p>
                      <a:r>
                        <a:rPr lang="en-US" dirty="0"/>
                        <a:t>NAME</a:t>
                      </a:r>
                    </a:p>
                  </a:txBody>
                  <a:tcPr/>
                </a:tc>
                <a:tc>
                  <a:txBody>
                    <a:bodyPr/>
                    <a:lstStyle/>
                    <a:p>
                      <a:r>
                        <a:rPr lang="en-US" dirty="0"/>
                        <a:t>BATCH</a:t>
                      </a:r>
                    </a:p>
                  </a:txBody>
                  <a:tcPr/>
                </a:tc>
                <a:tc>
                  <a:txBody>
                    <a:bodyPr/>
                    <a:lstStyle/>
                    <a:p>
                      <a:r>
                        <a:rPr lang="en-US" dirty="0"/>
                        <a:t>PLACED( COMPANY/ORGANISATION)</a:t>
                      </a:r>
                    </a:p>
                  </a:txBody>
                  <a:tcPr/>
                </a:tc>
                <a:tc>
                  <a:txBody>
                    <a:bodyPr/>
                    <a:lstStyle/>
                    <a:p>
                      <a:r>
                        <a:rPr lang="en-US" dirty="0"/>
                        <a:t>CONTACT DETAIL</a:t>
                      </a:r>
                    </a:p>
                  </a:txBody>
                  <a:tcPr/>
                </a:tc>
                <a:extLst>
                  <a:ext uri="{0D108BD9-81ED-4DB2-BD59-A6C34878D82A}">
                    <a16:rowId xmlns:a16="http://schemas.microsoft.com/office/drawing/2014/main" val="3491521228"/>
                  </a:ext>
                </a:extLst>
              </a:tr>
              <a:tr h="1077714">
                <a:tc>
                  <a:txBody>
                    <a:bodyPr/>
                    <a:lstStyle/>
                    <a:p>
                      <a:r>
                        <a:rPr lang="en-US" dirty="0"/>
                        <a:t>ISHA ARORA</a:t>
                      </a:r>
                    </a:p>
                  </a:txBody>
                  <a:tcPr/>
                </a:tc>
                <a:tc>
                  <a:txBody>
                    <a:bodyPr/>
                    <a:lstStyle/>
                    <a:p>
                      <a:r>
                        <a:rPr lang="en-US" dirty="0"/>
                        <a:t> 2019-22</a:t>
                      </a:r>
                    </a:p>
                  </a:txBody>
                  <a:tcPr/>
                </a:tc>
                <a:tc>
                  <a:txBody>
                    <a:bodyPr/>
                    <a:lstStyle/>
                    <a:p>
                      <a:r>
                        <a:rPr lang="en-US" dirty="0"/>
                        <a:t>SAMSUNG INDIA WEBSITE &amp; SHOP APP</a:t>
                      </a:r>
                    </a:p>
                  </a:txBody>
                  <a:tcPr/>
                </a:tc>
                <a:tc>
                  <a:txBody>
                    <a:bodyPr/>
                    <a:lstStyle/>
                    <a:p>
                      <a:r>
                        <a:rPr lang="en-US" dirty="0"/>
                        <a:t>8130654859</a:t>
                      </a:r>
                    </a:p>
                  </a:txBody>
                  <a:tcPr/>
                </a:tc>
                <a:extLst>
                  <a:ext uri="{0D108BD9-81ED-4DB2-BD59-A6C34878D82A}">
                    <a16:rowId xmlns:a16="http://schemas.microsoft.com/office/drawing/2014/main" val="4146886159"/>
                  </a:ext>
                </a:extLst>
              </a:tr>
            </a:tbl>
          </a:graphicData>
        </a:graphic>
      </p:graphicFrame>
    </p:spTree>
    <p:extLst>
      <p:ext uri="{BB962C8B-B14F-4D97-AF65-F5344CB8AC3E}">
        <p14:creationId xmlns:p14="http://schemas.microsoft.com/office/powerpoint/2010/main" val="2952217204"/>
      </p:ext>
    </p:extLst>
  </p:cSld>
  <p:clrMapOvr>
    <a:masterClrMapping/>
  </p:clrMapOvr>
  <mc:AlternateContent xmlns:mc="http://schemas.openxmlformats.org/markup-compatibility/2006" xmlns:p14="http://schemas.microsoft.com/office/powerpoint/2010/main">
    <mc:Choice Requires="p14">
      <p:transition spd="slow" p14:dur="225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4801-E6D9-402C-B946-F1315524E82B}"/>
              </a:ext>
            </a:extLst>
          </p:cNvPr>
          <p:cNvSpPr>
            <a:spLocks noGrp="1"/>
          </p:cNvSpPr>
          <p:nvPr>
            <p:ph type="title"/>
          </p:nvPr>
        </p:nvSpPr>
        <p:spPr>
          <a:xfrm>
            <a:off x="4890052" y="0"/>
            <a:ext cx="6891131" cy="6440557"/>
          </a:xfrm>
        </p:spPr>
        <p:txBody>
          <a:bodyPr>
            <a:normAutofit/>
          </a:bodyPr>
          <a:lstStyle/>
          <a:p>
            <a:r>
              <a:rPr lang="en-US" sz="2400" dirty="0"/>
              <a:t>Sanskrit department have actively contributed to the Sanskrit Parishad by holding key leadership positions such as President, Vice President, Treasurer, and Event Coordinators etc.. Through their involvement in planning and executing departmental events Under the teachers supervision, they demonstrated initiative, teamwork, and organizational capabilities. These roles not only enriched the cultural and academic environment of the department but also provided students with valuable opportunities to develop leadership skills, responsibility, and effective communication—qualities that are essential for their holistic growth and future endeavors</a:t>
            </a:r>
          </a:p>
        </p:txBody>
      </p:sp>
      <p:pic>
        <p:nvPicPr>
          <p:cNvPr id="3" name="Image 4">
            <a:extLst>
              <a:ext uri="{FF2B5EF4-FFF2-40B4-BE49-F238E27FC236}">
                <a16:creationId xmlns:a16="http://schemas.microsoft.com/office/drawing/2014/main" id="{DEC6A0D0-3A67-4BC4-AD52-B8AA3F1E052D}"/>
              </a:ext>
            </a:extLst>
          </p:cNvPr>
          <p:cNvPicPr>
            <a:picLocks/>
          </p:cNvPicPr>
          <p:nvPr/>
        </p:nvPicPr>
        <p:blipFill>
          <a:blip r:embed="rId2" cstate="print"/>
          <a:stretch>
            <a:fillRect/>
          </a:stretch>
        </p:blipFill>
        <p:spPr>
          <a:xfrm>
            <a:off x="728871" y="788506"/>
            <a:ext cx="4267198" cy="5280990"/>
          </a:xfrm>
          <a:prstGeom prst="rect">
            <a:avLst/>
          </a:prstGeom>
        </p:spPr>
      </p:pic>
    </p:spTree>
    <p:extLst>
      <p:ext uri="{BB962C8B-B14F-4D97-AF65-F5344CB8AC3E}">
        <p14:creationId xmlns:p14="http://schemas.microsoft.com/office/powerpoint/2010/main" val="128113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9AF2-384E-481D-8C49-016B7AA8CD9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72A6C33-9BE3-48E2-9D4D-D1E33926E1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087" y="477078"/>
            <a:ext cx="10694504" cy="5751443"/>
          </a:xfrm>
        </p:spPr>
      </p:pic>
      <p:sp>
        <p:nvSpPr>
          <p:cNvPr id="7" name="TextBox 6">
            <a:extLst>
              <a:ext uri="{FF2B5EF4-FFF2-40B4-BE49-F238E27FC236}">
                <a16:creationId xmlns:a16="http://schemas.microsoft.com/office/drawing/2014/main" id="{8BD6E07E-73F1-48E6-BAC3-388E2BFAEAFF}"/>
              </a:ext>
            </a:extLst>
          </p:cNvPr>
          <p:cNvSpPr txBox="1"/>
          <p:nvPr/>
        </p:nvSpPr>
        <p:spPr>
          <a:xfrm>
            <a:off x="967409" y="3180521"/>
            <a:ext cx="6652591" cy="2862322"/>
          </a:xfrm>
          <a:prstGeom prst="rect">
            <a:avLst/>
          </a:prstGeom>
          <a:noFill/>
        </p:spPr>
        <p:txBody>
          <a:bodyPr wrap="square" rtlCol="0">
            <a:spAutoFit/>
          </a:bodyPr>
          <a:lstStyle/>
          <a:p>
            <a:pPr marL="0" indent="0" algn="just">
              <a:buNone/>
            </a:pPr>
            <a:r>
              <a:rPr lang="en-US" sz="2000" dirty="0">
                <a:latin typeface="Times New Roman" panose="02020603050405020304" pitchFamily="18" charset="0"/>
                <a:cs typeface="Times New Roman" panose="02020603050405020304" pitchFamily="18" charset="0"/>
              </a:rPr>
              <a:t>The department experiences relatively low enrollment every year ,with many students joining the programme not out of a genuine interest in Sanskrit, but due to limited choices or lower academic performance in other subjects. This often results in an initial lack of motivation and engagement with the subject matter. Inspiring interest in Sanskrit and elevating the academic performance of such students demands considerable effort, patience, and innovative teaching strategies. This remains an ongoing challenge and area of concern for the department</a:t>
            </a:r>
            <a:r>
              <a:rPr lang="en-US" dirty="0"/>
              <a:t>.</a:t>
            </a:r>
          </a:p>
        </p:txBody>
      </p:sp>
    </p:spTree>
    <p:extLst>
      <p:ext uri="{BB962C8B-B14F-4D97-AF65-F5344CB8AC3E}">
        <p14:creationId xmlns:p14="http://schemas.microsoft.com/office/powerpoint/2010/main" val="25134384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0194-C1E8-48B5-88A9-4BD4A074D7D1}"/>
              </a:ext>
            </a:extLst>
          </p:cNvPr>
          <p:cNvSpPr>
            <a:spLocks noGrp="1"/>
          </p:cNvSpPr>
          <p:nvPr>
            <p:ph type="title"/>
          </p:nvPr>
        </p:nvSpPr>
        <p:spPr>
          <a:xfrm>
            <a:off x="1295402" y="530089"/>
            <a:ext cx="9601196" cy="530086"/>
          </a:xfrm>
        </p:spPr>
        <p:txBody>
          <a:bodyPr>
            <a:normAutofit fontScale="90000"/>
          </a:bodyPr>
          <a:lstStyle/>
          <a:p>
            <a:r>
              <a:rPr lang="en-US" b="1" dirty="0"/>
              <a:t>FUTURE PLANS</a:t>
            </a:r>
          </a:p>
        </p:txBody>
      </p:sp>
      <p:pic>
        <p:nvPicPr>
          <p:cNvPr id="5" name="Content Placeholder 4">
            <a:extLst>
              <a:ext uri="{FF2B5EF4-FFF2-40B4-BE49-F238E27FC236}">
                <a16:creationId xmlns:a16="http://schemas.microsoft.com/office/drawing/2014/main" id="{7E3EB5EF-C25F-4799-8A8E-A12DDC874F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843" y="1060175"/>
            <a:ext cx="11211339" cy="5267738"/>
          </a:xfrm>
        </p:spPr>
      </p:pic>
      <p:sp>
        <p:nvSpPr>
          <p:cNvPr id="6" name="Oval 5">
            <a:extLst>
              <a:ext uri="{FF2B5EF4-FFF2-40B4-BE49-F238E27FC236}">
                <a16:creationId xmlns:a16="http://schemas.microsoft.com/office/drawing/2014/main" id="{8028C811-D24E-4704-A447-9BD7D31BC2DB}"/>
              </a:ext>
            </a:extLst>
          </p:cNvPr>
          <p:cNvSpPr/>
          <p:nvPr/>
        </p:nvSpPr>
        <p:spPr>
          <a:xfrm>
            <a:off x="954158" y="3856383"/>
            <a:ext cx="1881808" cy="17757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Participation in National-Level Events</a:t>
            </a:r>
          </a:p>
        </p:txBody>
      </p:sp>
      <p:sp>
        <p:nvSpPr>
          <p:cNvPr id="7" name="Oval 6">
            <a:extLst>
              <a:ext uri="{FF2B5EF4-FFF2-40B4-BE49-F238E27FC236}">
                <a16:creationId xmlns:a16="http://schemas.microsoft.com/office/drawing/2014/main" id="{887DE975-EE48-4082-8E54-B110BF1539F8}"/>
              </a:ext>
            </a:extLst>
          </p:cNvPr>
          <p:cNvSpPr/>
          <p:nvPr/>
        </p:nvSpPr>
        <p:spPr>
          <a:xfrm>
            <a:off x="3008243" y="3044687"/>
            <a:ext cx="1750952" cy="16830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Project-Based Learning</a:t>
            </a:r>
          </a:p>
        </p:txBody>
      </p:sp>
      <p:sp>
        <p:nvSpPr>
          <p:cNvPr id="8" name="Oval 7">
            <a:extLst>
              <a:ext uri="{FF2B5EF4-FFF2-40B4-BE49-F238E27FC236}">
                <a16:creationId xmlns:a16="http://schemas.microsoft.com/office/drawing/2014/main" id="{3B5FF8E2-AE82-4A15-99D4-14C2C950B9EA}"/>
              </a:ext>
            </a:extLst>
          </p:cNvPr>
          <p:cNvSpPr/>
          <p:nvPr/>
        </p:nvSpPr>
        <p:spPr>
          <a:xfrm>
            <a:off x="4759195" y="2173358"/>
            <a:ext cx="2022604" cy="168302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Regular Departmental Competitions</a:t>
            </a:r>
          </a:p>
        </p:txBody>
      </p:sp>
      <p:sp>
        <p:nvSpPr>
          <p:cNvPr id="9" name="Oval 8">
            <a:extLst>
              <a:ext uri="{FF2B5EF4-FFF2-40B4-BE49-F238E27FC236}">
                <a16:creationId xmlns:a16="http://schemas.microsoft.com/office/drawing/2014/main" id="{37A985CB-12E5-4044-8C7D-009E4E1EC02E}"/>
              </a:ext>
            </a:extLst>
          </p:cNvPr>
          <p:cNvSpPr/>
          <p:nvPr/>
        </p:nvSpPr>
        <p:spPr>
          <a:xfrm>
            <a:off x="6781799" y="1507434"/>
            <a:ext cx="1871871" cy="14577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Digital Integration of Sanskrit</a:t>
            </a:r>
          </a:p>
        </p:txBody>
      </p:sp>
      <p:sp>
        <p:nvSpPr>
          <p:cNvPr id="10" name="Oval 9">
            <a:extLst>
              <a:ext uri="{FF2B5EF4-FFF2-40B4-BE49-F238E27FC236}">
                <a16:creationId xmlns:a16="http://schemas.microsoft.com/office/drawing/2014/main" id="{ABFF38C1-4962-48E2-B6F1-3F9296C772C8}"/>
              </a:ext>
            </a:extLst>
          </p:cNvPr>
          <p:cNvSpPr/>
          <p:nvPr/>
        </p:nvSpPr>
        <p:spPr>
          <a:xfrm>
            <a:off x="8653670" y="1060175"/>
            <a:ext cx="1871871" cy="14577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Skill Development Workshops</a:t>
            </a:r>
          </a:p>
        </p:txBody>
      </p:sp>
    </p:spTree>
    <p:extLst>
      <p:ext uri="{BB962C8B-B14F-4D97-AF65-F5344CB8AC3E}">
        <p14:creationId xmlns:p14="http://schemas.microsoft.com/office/powerpoint/2010/main" val="3912009459"/>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4844-5FC2-498A-893E-2EF2E8560860}"/>
              </a:ext>
            </a:extLst>
          </p:cNvPr>
          <p:cNvSpPr>
            <a:spLocks noGrp="1"/>
          </p:cNvSpPr>
          <p:nvPr>
            <p:ph type="title"/>
          </p:nvPr>
        </p:nvSpPr>
        <p:spPr>
          <a:xfrm>
            <a:off x="1295402" y="556593"/>
            <a:ext cx="9601196" cy="278295"/>
          </a:xfrm>
        </p:spPr>
        <p:txBody>
          <a:bodyPr>
            <a:noAutofit/>
          </a:bodyPr>
          <a:lstStyle/>
          <a:p>
            <a:r>
              <a:rPr lang="en-US" sz="3600" dirty="0"/>
              <a:t>FACULTY PROFILE</a:t>
            </a:r>
          </a:p>
        </p:txBody>
      </p:sp>
      <p:pic>
        <p:nvPicPr>
          <p:cNvPr id="4" name="Picture 3">
            <a:extLst>
              <a:ext uri="{FF2B5EF4-FFF2-40B4-BE49-F238E27FC236}">
                <a16:creationId xmlns:a16="http://schemas.microsoft.com/office/drawing/2014/main" id="{9ABEE6E2-1B39-4CDA-BAF9-6AB40D1A6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97" y="834888"/>
            <a:ext cx="1551774" cy="1589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81F1C145-A859-44B3-BFEE-F1DAC9DD9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97" y="2826253"/>
            <a:ext cx="1551774" cy="13252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7D8B5739-2228-49DB-A0EC-42A70B2EC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50" y="4626360"/>
            <a:ext cx="1551774" cy="15011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904F0F16-95EF-4C92-86EA-2E7A589363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632" y="967107"/>
            <a:ext cx="1551774" cy="1444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EDF216E1-7F8F-4B9F-9C6C-BAFB3397A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886" y="2597426"/>
            <a:ext cx="1773265" cy="1554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06D1146A-CF07-4E27-A3F2-E325163BA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1703" y="834888"/>
            <a:ext cx="1551774" cy="1576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F0BC844D-FF84-4C27-B0AF-1ED67551C6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8413" y="4574000"/>
            <a:ext cx="1676210" cy="1727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4EA69AA7-CC90-4CDA-A2E3-7F5CBAFDEDF1}"/>
              </a:ext>
            </a:extLst>
          </p:cNvPr>
          <p:cNvSpPr txBox="1"/>
          <p:nvPr/>
        </p:nvSpPr>
        <p:spPr>
          <a:xfrm>
            <a:off x="2034864" y="1908314"/>
            <a:ext cx="285242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Dr. Asha Tiwari</a:t>
            </a:r>
          </a:p>
          <a:p>
            <a:r>
              <a:rPr lang="en-US" b="1" dirty="0">
                <a:latin typeface="Times New Roman" panose="02020603050405020304" pitchFamily="18" charset="0"/>
                <a:cs typeface="Times New Roman" panose="02020603050405020304" pitchFamily="18" charset="0"/>
              </a:rPr>
              <a:t>Associate Professor</a:t>
            </a:r>
          </a:p>
        </p:txBody>
      </p:sp>
      <p:sp>
        <p:nvSpPr>
          <p:cNvPr id="21" name="TextBox 20">
            <a:extLst>
              <a:ext uri="{FF2B5EF4-FFF2-40B4-BE49-F238E27FC236}">
                <a16:creationId xmlns:a16="http://schemas.microsoft.com/office/drawing/2014/main" id="{7AFBCAB5-92A4-4272-BEE3-870F66FA9AFD}"/>
              </a:ext>
            </a:extLst>
          </p:cNvPr>
          <p:cNvSpPr txBox="1"/>
          <p:nvPr/>
        </p:nvSpPr>
        <p:spPr>
          <a:xfrm>
            <a:off x="2557670" y="3644348"/>
            <a:ext cx="424069" cy="369332"/>
          </a:xfrm>
          <a:prstGeom prst="rect">
            <a:avLst/>
          </a:prstGeom>
          <a:noFill/>
        </p:spPr>
        <p:txBody>
          <a:bodyPr wrap="square" rtlCol="0">
            <a:spAutoFit/>
          </a:bodyPr>
          <a:lstStyle/>
          <a:p>
            <a:endParaRPr lang="en-US" dirty="0"/>
          </a:p>
        </p:txBody>
      </p:sp>
      <p:sp>
        <p:nvSpPr>
          <p:cNvPr id="22" name="TextBox 21">
            <a:extLst>
              <a:ext uri="{FF2B5EF4-FFF2-40B4-BE49-F238E27FC236}">
                <a16:creationId xmlns:a16="http://schemas.microsoft.com/office/drawing/2014/main" id="{4D738A74-1151-4A87-B2CD-DDD4E5EC6830}"/>
              </a:ext>
            </a:extLst>
          </p:cNvPr>
          <p:cNvSpPr txBox="1"/>
          <p:nvPr/>
        </p:nvSpPr>
        <p:spPr>
          <a:xfrm rot="10800000" flipV="1">
            <a:off x="2178584" y="3386054"/>
            <a:ext cx="2921301"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Dr. </a:t>
            </a:r>
            <a:r>
              <a:rPr lang="en-US" b="1" dirty="0" err="1">
                <a:latin typeface="Times New Roman" panose="02020603050405020304" pitchFamily="18" charset="0"/>
                <a:cs typeface="Times New Roman" panose="02020603050405020304" pitchFamily="18" charset="0"/>
              </a:rPr>
              <a:t>Bindia</a:t>
            </a:r>
            <a:r>
              <a:rPr lang="en-US" b="1" dirty="0">
                <a:latin typeface="Times New Roman" panose="02020603050405020304" pitchFamily="18" charset="0"/>
                <a:cs typeface="Times New Roman" panose="02020603050405020304" pitchFamily="18" charset="0"/>
              </a:rPr>
              <a:t> Trivedi</a:t>
            </a:r>
          </a:p>
          <a:p>
            <a:r>
              <a:rPr lang="en-US" b="1" dirty="0">
                <a:latin typeface="Times New Roman" panose="02020603050405020304" pitchFamily="18" charset="0"/>
                <a:cs typeface="Times New Roman" panose="02020603050405020304" pitchFamily="18" charset="0"/>
              </a:rPr>
              <a:t>Assistant Professor</a:t>
            </a:r>
          </a:p>
          <a:p>
            <a:endParaRPr lang="en-US"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EF675C2-DF89-4493-A53E-1BFA52DE7F47}"/>
              </a:ext>
            </a:extLst>
          </p:cNvPr>
          <p:cNvSpPr txBox="1"/>
          <p:nvPr/>
        </p:nvSpPr>
        <p:spPr>
          <a:xfrm>
            <a:off x="2034865" y="5447963"/>
            <a:ext cx="2192578"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Dr. Suman Rani</a:t>
            </a:r>
          </a:p>
          <a:p>
            <a:r>
              <a:rPr lang="en-US" b="1" dirty="0">
                <a:latin typeface="Times New Roman" panose="02020603050405020304" pitchFamily="18" charset="0"/>
                <a:cs typeface="Times New Roman" panose="02020603050405020304" pitchFamily="18" charset="0"/>
              </a:rPr>
              <a:t>Assistant Professor</a:t>
            </a:r>
          </a:p>
          <a:p>
            <a:endParaRPr lang="en-US"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9A36F8D-A843-43D6-9BC0-FD3B7298AEB1}"/>
              </a:ext>
            </a:extLst>
          </p:cNvPr>
          <p:cNvSpPr txBox="1"/>
          <p:nvPr/>
        </p:nvSpPr>
        <p:spPr>
          <a:xfrm>
            <a:off x="6612833" y="1815548"/>
            <a:ext cx="2149615"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Dr. </a:t>
            </a:r>
            <a:r>
              <a:rPr lang="en-US" b="1" dirty="0" err="1">
                <a:latin typeface="Times New Roman" panose="02020603050405020304" pitchFamily="18" charset="0"/>
                <a:cs typeface="Times New Roman" panose="02020603050405020304" pitchFamily="18" charset="0"/>
              </a:rPr>
              <a:t>Ajit</a:t>
            </a:r>
            <a:r>
              <a:rPr lang="en-US" b="1" dirty="0">
                <a:latin typeface="Times New Roman" panose="02020603050405020304" pitchFamily="18" charset="0"/>
                <a:cs typeface="Times New Roman" panose="02020603050405020304" pitchFamily="18" charset="0"/>
              </a:rPr>
              <a:t> Kumar</a:t>
            </a:r>
          </a:p>
          <a:p>
            <a:r>
              <a:rPr lang="en-US" b="1" dirty="0">
                <a:latin typeface="Times New Roman" panose="02020603050405020304" pitchFamily="18" charset="0"/>
                <a:cs typeface="Times New Roman" panose="02020603050405020304" pitchFamily="18" charset="0"/>
              </a:rPr>
              <a:t>Assistant Professor</a:t>
            </a:r>
          </a:p>
          <a:p>
            <a:endParaRPr lang="en-US"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C98F4C6-A8FB-4D35-BECB-A9947016C59F}"/>
              </a:ext>
            </a:extLst>
          </p:cNvPr>
          <p:cNvSpPr txBox="1"/>
          <p:nvPr/>
        </p:nvSpPr>
        <p:spPr>
          <a:xfrm>
            <a:off x="6612833" y="3708087"/>
            <a:ext cx="2809463"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Dr. Prem Vallabh Dwivedi</a:t>
            </a:r>
          </a:p>
          <a:p>
            <a:r>
              <a:rPr lang="en-US" b="1" dirty="0">
                <a:latin typeface="Times New Roman" panose="02020603050405020304" pitchFamily="18" charset="0"/>
                <a:cs typeface="Times New Roman" panose="02020603050405020304" pitchFamily="18" charset="0"/>
              </a:rPr>
              <a:t>Assistant Professor</a:t>
            </a:r>
          </a:p>
          <a:p>
            <a:endParaRPr lang="en-US"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3B5CF48-5E1D-4FBC-B759-BB023029C0D8}"/>
              </a:ext>
            </a:extLst>
          </p:cNvPr>
          <p:cNvSpPr txBox="1"/>
          <p:nvPr/>
        </p:nvSpPr>
        <p:spPr>
          <a:xfrm>
            <a:off x="6780919" y="5447963"/>
            <a:ext cx="2429341" cy="1200329"/>
          </a:xfrm>
          <a:prstGeom prst="rect">
            <a:avLst/>
          </a:prstGeom>
          <a:noFill/>
        </p:spPr>
        <p:txBody>
          <a:bodyPr wrap="square" rtlCol="0">
            <a:spAutoFit/>
          </a:bodyPr>
          <a:lstStyle/>
          <a:p>
            <a:endParaRPr lang="en-US" dirty="0"/>
          </a:p>
          <a:p>
            <a:r>
              <a:rPr lang="en-US" b="1" dirty="0">
                <a:latin typeface="Times New Roman" panose="02020603050405020304" pitchFamily="18" charset="0"/>
                <a:cs typeface="Times New Roman" panose="02020603050405020304" pitchFamily="18" charset="0"/>
              </a:rPr>
              <a:t>Dr. Shailendra Vikram</a:t>
            </a:r>
          </a:p>
          <a:p>
            <a:r>
              <a:rPr lang="en-US" b="1" dirty="0">
                <a:latin typeface="Times New Roman" panose="02020603050405020304" pitchFamily="18" charset="0"/>
                <a:cs typeface="Times New Roman" panose="02020603050405020304" pitchFamily="18" charset="0"/>
              </a:rPr>
              <a:t>Assistant Professor</a:t>
            </a:r>
          </a:p>
          <a:p>
            <a:endParaRPr lang="en-US"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0062337-805D-463C-802E-C2A5F4149CAC}"/>
              </a:ext>
            </a:extLst>
          </p:cNvPr>
          <p:cNvSpPr txBox="1"/>
          <p:nvPr/>
        </p:nvSpPr>
        <p:spPr>
          <a:xfrm>
            <a:off x="9621078" y="2411593"/>
            <a:ext cx="2149379"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Dr. Deepti Singh</a:t>
            </a:r>
          </a:p>
          <a:p>
            <a:r>
              <a:rPr lang="en-US" b="1" dirty="0">
                <a:latin typeface="Times New Roman" panose="02020603050405020304" pitchFamily="18" charset="0"/>
                <a:cs typeface="Times New Roman" panose="02020603050405020304" pitchFamily="18" charset="0"/>
              </a:rPr>
              <a:t>Assistant Professor</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8180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95B9-25BA-47C8-BE62-96AEFDD41053}"/>
              </a:ext>
            </a:extLst>
          </p:cNvPr>
          <p:cNvSpPr>
            <a:spLocks noGrp="1"/>
          </p:cNvSpPr>
          <p:nvPr>
            <p:ph type="title"/>
          </p:nvPr>
        </p:nvSpPr>
        <p:spPr>
          <a:xfrm flipV="1">
            <a:off x="1295402" y="914400"/>
            <a:ext cx="9601196" cy="596347"/>
          </a:xfrm>
        </p:spPr>
        <p:txBody>
          <a:bodyPr>
            <a:normAutofit fontScale="90000"/>
          </a:bodyPr>
          <a:lstStyle/>
          <a:p>
            <a:endParaRPr lang="en-US" dirty="0">
              <a:solidFill>
                <a:srgbClr val="FF0000"/>
              </a:solidFill>
              <a:latin typeface="Sanskrit 2003" pitchFamily="2" charset="0"/>
              <a:cs typeface="Sanskrit 2003" pitchFamily="2" charset="0"/>
            </a:endParaRPr>
          </a:p>
        </p:txBody>
      </p:sp>
      <p:pic>
        <p:nvPicPr>
          <p:cNvPr id="14" name="Content Placeholder 13">
            <a:extLst>
              <a:ext uri="{FF2B5EF4-FFF2-40B4-BE49-F238E27FC236}">
                <a16:creationId xmlns:a16="http://schemas.microsoft.com/office/drawing/2014/main" id="{D71A0A0A-3D77-4EA6-A09A-EAE2A0F5EA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1" y="821634"/>
            <a:ext cx="10035207" cy="5121965"/>
          </a:xfrm>
        </p:spPr>
      </p:pic>
      <p:sp>
        <p:nvSpPr>
          <p:cNvPr id="15" name="TextBox 14">
            <a:extLst>
              <a:ext uri="{FF2B5EF4-FFF2-40B4-BE49-F238E27FC236}">
                <a16:creationId xmlns:a16="http://schemas.microsoft.com/office/drawing/2014/main" id="{805058B4-5736-4FCB-B088-91D1BC55A48A}"/>
              </a:ext>
            </a:extLst>
          </p:cNvPr>
          <p:cNvSpPr txBox="1"/>
          <p:nvPr/>
        </p:nvSpPr>
        <p:spPr>
          <a:xfrm>
            <a:off x="7951304" y="2146852"/>
            <a:ext cx="3379304" cy="646331"/>
          </a:xfrm>
          <a:prstGeom prst="rect">
            <a:avLst/>
          </a:prstGeom>
          <a:noFill/>
        </p:spPr>
        <p:txBody>
          <a:bodyPr wrap="square" rtlCol="0">
            <a:spAutoFit/>
          </a:bodyPr>
          <a:lstStyle/>
          <a:p>
            <a:r>
              <a:rPr lang="hi-IN" sz="3600" b="1" i="0" dirty="0">
                <a:solidFill>
                  <a:srgbClr val="FF0000"/>
                </a:solidFill>
                <a:effectLst/>
                <a:latin typeface="Sanskrit 2003" pitchFamily="2" charset="0"/>
                <a:cs typeface="Sanskrit 2003" pitchFamily="2" charset="0"/>
              </a:rPr>
              <a:t>तेजस्विनावधीतमस्तु</a:t>
            </a:r>
            <a:endParaRPr lang="en-US" sz="3600" b="1" dirty="0">
              <a:solidFill>
                <a:srgbClr val="FF0000"/>
              </a:solidFill>
              <a:latin typeface="Sanskrit 2003" pitchFamily="2" charset="0"/>
              <a:cs typeface="Sanskrit 2003" pitchFamily="2" charset="0"/>
            </a:endParaRPr>
          </a:p>
        </p:txBody>
      </p:sp>
    </p:spTree>
    <p:extLst>
      <p:ext uri="{BB962C8B-B14F-4D97-AF65-F5344CB8AC3E}">
        <p14:creationId xmlns:p14="http://schemas.microsoft.com/office/powerpoint/2010/main" val="702735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B823-67B9-45F5-832F-544A3240FCDD}"/>
              </a:ext>
            </a:extLst>
          </p:cNvPr>
          <p:cNvSpPr>
            <a:spLocks noGrp="1"/>
          </p:cNvSpPr>
          <p:nvPr>
            <p:ph type="title"/>
          </p:nvPr>
        </p:nvSpPr>
        <p:spPr>
          <a:xfrm>
            <a:off x="1295402" y="768626"/>
            <a:ext cx="7172737" cy="609600"/>
          </a:xfrm>
        </p:spPr>
        <p:txBody>
          <a:bodyPr>
            <a:normAutofit fontScale="90000"/>
          </a:bodyPr>
          <a:lstStyle/>
          <a:p>
            <a:r>
              <a:rPr lang="en-US" sz="4400" dirty="0">
                <a:solidFill>
                  <a:schemeClr val="tx1"/>
                </a:solidFill>
                <a:latin typeface=" BRHDev03" panose="02000806000000020004" pitchFamily="2" charset="0"/>
              </a:rPr>
              <a:t>VISION OF SANSKRIT DEPARTMENT</a:t>
            </a:r>
            <a:br>
              <a:rPr lang="en-US" sz="4400" b="1" dirty="0">
                <a:ln w="22225">
                  <a:solidFill>
                    <a:schemeClr val="accent2"/>
                  </a:solidFill>
                  <a:prstDash val="solid"/>
                </a:ln>
                <a:solidFill>
                  <a:schemeClr val="tx1"/>
                </a:solidFill>
                <a:latin typeface=" BRHDev03" panose="02000806000000020004" pitchFamily="2" charset="0"/>
              </a:rPr>
            </a:br>
            <a:endParaRPr lang="en-US" dirty="0"/>
          </a:p>
        </p:txBody>
      </p:sp>
      <p:pic>
        <p:nvPicPr>
          <p:cNvPr id="5" name="Content Placeholder 4">
            <a:extLst>
              <a:ext uri="{FF2B5EF4-FFF2-40B4-BE49-F238E27FC236}">
                <a16:creationId xmlns:a16="http://schemas.microsoft.com/office/drawing/2014/main" id="{2B0149A0-D5A1-408F-9150-EC9E26D14F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340" y="1060174"/>
            <a:ext cx="7699513" cy="5029200"/>
          </a:xfrm>
        </p:spPr>
      </p:pic>
      <p:sp>
        <p:nvSpPr>
          <p:cNvPr id="6" name="Oval 5">
            <a:extLst>
              <a:ext uri="{FF2B5EF4-FFF2-40B4-BE49-F238E27FC236}">
                <a16:creationId xmlns:a16="http://schemas.microsoft.com/office/drawing/2014/main" id="{D5EC0B96-BE3D-4FAD-9F10-3134BF1D430B}"/>
              </a:ext>
            </a:extLst>
          </p:cNvPr>
          <p:cNvSpPr/>
          <p:nvPr/>
        </p:nvSpPr>
        <p:spPr>
          <a:xfrm>
            <a:off x="7076661" y="622852"/>
            <a:ext cx="4359964" cy="166977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0" i="0" dirty="0">
                <a:solidFill>
                  <a:srgbClr val="2D3748"/>
                </a:solidFill>
                <a:effectLst/>
                <a:latin typeface="Times New Roman" panose="02020603050405020304" pitchFamily="18" charset="0"/>
                <a:cs typeface="Times New Roman" panose="02020603050405020304" pitchFamily="18" charset="0"/>
              </a:rPr>
              <a:t>to preserve, promote, and advance the study of Sanskrit language, literature, culture and manuscripts</a:t>
            </a:r>
            <a:endParaRPr lang="en-US" dirty="0"/>
          </a:p>
        </p:txBody>
      </p:sp>
      <p:sp>
        <p:nvSpPr>
          <p:cNvPr id="7" name="Oval 6">
            <a:extLst>
              <a:ext uri="{FF2B5EF4-FFF2-40B4-BE49-F238E27FC236}">
                <a16:creationId xmlns:a16="http://schemas.microsoft.com/office/drawing/2014/main" id="{6CCAE675-5E29-4C71-8A7D-F75C74D98101}"/>
              </a:ext>
            </a:extLst>
          </p:cNvPr>
          <p:cNvSpPr/>
          <p:nvPr/>
        </p:nvSpPr>
        <p:spPr>
          <a:xfrm>
            <a:off x="6665843" y="2292625"/>
            <a:ext cx="5019263" cy="2272750"/>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0" i="0" dirty="0">
                <a:solidFill>
                  <a:srgbClr val="2D3748"/>
                </a:solidFill>
                <a:effectLst/>
                <a:latin typeface="Times New Roman" panose="02020603050405020304" pitchFamily="18" charset="0"/>
                <a:cs typeface="Times New Roman" panose="02020603050405020304" pitchFamily="18" charset="0"/>
              </a:rPr>
              <a:t>to impart knowledge and skills that enable students to engage with Sanskrit texts, philosophy, and linguistic principles, thereby contributing to the preservation of this ancient language and the perpetuation of its relevance in contemporary society</a:t>
            </a:r>
            <a:endParaRPr lang="en-US" sz="1600" dirty="0"/>
          </a:p>
        </p:txBody>
      </p:sp>
      <p:sp>
        <p:nvSpPr>
          <p:cNvPr id="8" name="Oval 7">
            <a:extLst>
              <a:ext uri="{FF2B5EF4-FFF2-40B4-BE49-F238E27FC236}">
                <a16:creationId xmlns:a16="http://schemas.microsoft.com/office/drawing/2014/main" id="{7CECBA6F-C3E3-4D45-8A95-FDC5710FF190}"/>
              </a:ext>
            </a:extLst>
          </p:cNvPr>
          <p:cNvSpPr/>
          <p:nvPr/>
        </p:nvSpPr>
        <p:spPr>
          <a:xfrm>
            <a:off x="6811617" y="4565375"/>
            <a:ext cx="4790662" cy="181554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0" i="0" dirty="0">
                <a:solidFill>
                  <a:srgbClr val="2D3748"/>
                </a:solidFill>
                <a:effectLst/>
                <a:latin typeface="Times New Roman" panose="02020603050405020304" pitchFamily="18" charset="0"/>
                <a:cs typeface="Times New Roman" panose="02020603050405020304" pitchFamily="18" charset="0"/>
              </a:rPr>
              <a:t>to provide a comprehensive and rigorous academic program that equips students with a strong foundation in Sanskrit language, literature, and related disciplines. This includes the study of classical texts, grammar, phonetics, poetics, and historical linguistics, among other areas too</a:t>
            </a:r>
            <a:endParaRPr lang="en-US" sz="1400" dirty="0"/>
          </a:p>
        </p:txBody>
      </p:sp>
    </p:spTree>
    <p:extLst>
      <p:ext uri="{BB962C8B-B14F-4D97-AF65-F5344CB8AC3E}">
        <p14:creationId xmlns:p14="http://schemas.microsoft.com/office/powerpoint/2010/main" val="1759033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ED7A-AB24-4FC9-A175-CAF0D768E165}"/>
              </a:ext>
            </a:extLst>
          </p:cNvPr>
          <p:cNvSpPr>
            <a:spLocks noGrp="1"/>
          </p:cNvSpPr>
          <p:nvPr>
            <p:ph type="title"/>
          </p:nvPr>
        </p:nvSpPr>
        <p:spPr>
          <a:xfrm>
            <a:off x="1295402" y="166254"/>
            <a:ext cx="9601196" cy="1503519"/>
          </a:xfrm>
        </p:spPr>
        <p:txBody>
          <a:bodyPr/>
          <a:lstStyle/>
          <a:p>
            <a:pPr algn="ctr"/>
            <a:r>
              <a:rPr lang="en-US" b="1" dirty="0">
                <a:latin typeface=" BRHDev03" panose="02000806000000020004" pitchFamily="2" charset="0"/>
              </a:rPr>
              <a:t>STUDENTS INTAKE</a:t>
            </a:r>
          </a:p>
        </p:txBody>
      </p:sp>
      <p:graphicFrame>
        <p:nvGraphicFramePr>
          <p:cNvPr id="4" name="Table 4">
            <a:extLst>
              <a:ext uri="{FF2B5EF4-FFF2-40B4-BE49-F238E27FC236}">
                <a16:creationId xmlns:a16="http://schemas.microsoft.com/office/drawing/2014/main" id="{AA9D6152-E681-4B04-B188-8A0BACBDA821}"/>
              </a:ext>
            </a:extLst>
          </p:cNvPr>
          <p:cNvGraphicFramePr>
            <a:graphicFrameLocks noGrp="1"/>
          </p:cNvGraphicFramePr>
          <p:nvPr>
            <p:ph idx="1"/>
            <p:extLst>
              <p:ext uri="{D42A27DB-BD31-4B8C-83A1-F6EECF244321}">
                <p14:modId xmlns:p14="http://schemas.microsoft.com/office/powerpoint/2010/main" val="3902674453"/>
              </p:ext>
            </p:extLst>
          </p:nvPr>
        </p:nvGraphicFramePr>
        <p:xfrm>
          <a:off x="748146" y="1288473"/>
          <a:ext cx="10335492" cy="4935109"/>
        </p:xfrm>
        <a:graphic>
          <a:graphicData uri="http://schemas.openxmlformats.org/drawingml/2006/table">
            <a:tbl>
              <a:tblPr firstRow="1" bandRow="1">
                <a:tableStyleId>{5C22544A-7EE6-4342-B048-85BDC9FD1C3A}</a:tableStyleId>
              </a:tblPr>
              <a:tblGrid>
                <a:gridCol w="3445164">
                  <a:extLst>
                    <a:ext uri="{9D8B030D-6E8A-4147-A177-3AD203B41FA5}">
                      <a16:colId xmlns:a16="http://schemas.microsoft.com/office/drawing/2014/main" val="4270636831"/>
                    </a:ext>
                  </a:extLst>
                </a:gridCol>
                <a:gridCol w="3445164">
                  <a:extLst>
                    <a:ext uri="{9D8B030D-6E8A-4147-A177-3AD203B41FA5}">
                      <a16:colId xmlns:a16="http://schemas.microsoft.com/office/drawing/2014/main" val="3157467569"/>
                    </a:ext>
                  </a:extLst>
                </a:gridCol>
                <a:gridCol w="3445164">
                  <a:extLst>
                    <a:ext uri="{9D8B030D-6E8A-4147-A177-3AD203B41FA5}">
                      <a16:colId xmlns:a16="http://schemas.microsoft.com/office/drawing/2014/main" val="289789789"/>
                    </a:ext>
                  </a:extLst>
                </a:gridCol>
              </a:tblGrid>
              <a:tr h="1154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PROGRAM/COURSE</a:t>
                      </a:r>
                    </a:p>
                    <a:p>
                      <a:pPr algn="ctr"/>
                      <a:endParaRPr lang="en-US" dirty="0"/>
                    </a:p>
                  </a:txBody>
                  <a:tcPr/>
                </a:tc>
                <a:tc>
                  <a:txBody>
                    <a:bodyPr/>
                    <a:lstStyle/>
                    <a:p>
                      <a:pPr algn="ctr"/>
                      <a:r>
                        <a:rPr lang="en-US" dirty="0"/>
                        <a:t>TOTAL SANCTIONES STRENGTH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NO. OF STUDENTS ADMITTED IN PRESENT ACADEMIC YEAR</a:t>
                      </a:r>
                    </a:p>
                    <a:p>
                      <a:pPr algn="ctr"/>
                      <a:endParaRPr lang="en-US" dirty="0"/>
                    </a:p>
                  </a:txBody>
                  <a:tcPr/>
                </a:tc>
                <a:extLst>
                  <a:ext uri="{0D108BD9-81ED-4DB2-BD59-A6C34878D82A}">
                    <a16:rowId xmlns:a16="http://schemas.microsoft.com/office/drawing/2014/main" val="1226513504"/>
                  </a:ext>
                </a:extLst>
              </a:tr>
              <a:tr h="6214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Hons. 1</a:t>
                      </a:r>
                      <a:r>
                        <a:rPr lang="en-US" baseline="30000" dirty="0"/>
                        <a:t>st</a:t>
                      </a:r>
                      <a:r>
                        <a:rPr lang="en-US" dirty="0"/>
                        <a:t> YEAR</a:t>
                      </a:r>
                    </a:p>
                    <a:p>
                      <a:pPr algn="ctr"/>
                      <a:endParaRPr lang="en-US" dirty="0"/>
                    </a:p>
                  </a:txBody>
                  <a:tcPr/>
                </a:tc>
                <a:tc>
                  <a:txBody>
                    <a:bodyPr/>
                    <a:lstStyle/>
                    <a:p>
                      <a:pPr algn="ctr"/>
                      <a:r>
                        <a:rPr lang="en-US" dirty="0"/>
                        <a:t>78</a:t>
                      </a:r>
                    </a:p>
                  </a:txBody>
                  <a:tcPr/>
                </a:tc>
                <a:tc>
                  <a:txBody>
                    <a:bodyPr/>
                    <a:lstStyle/>
                    <a:p>
                      <a:pPr algn="ctr"/>
                      <a:r>
                        <a:rPr lang="en-US" dirty="0"/>
                        <a:t>13</a:t>
                      </a:r>
                    </a:p>
                  </a:txBody>
                  <a:tcPr/>
                </a:tc>
                <a:extLst>
                  <a:ext uri="{0D108BD9-81ED-4DB2-BD59-A6C34878D82A}">
                    <a16:rowId xmlns:a16="http://schemas.microsoft.com/office/drawing/2014/main" val="3346936797"/>
                  </a:ext>
                </a:extLst>
              </a:tr>
              <a:tr h="6214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Hons. 2nd YEAR</a:t>
                      </a:r>
                    </a:p>
                    <a:p>
                      <a:pPr algn="ctr"/>
                      <a:endParaRPr lang="en-US" dirty="0"/>
                    </a:p>
                  </a:txBody>
                  <a:tcPr/>
                </a:tc>
                <a:tc>
                  <a:txBody>
                    <a:bodyPr/>
                    <a:lstStyle/>
                    <a:p>
                      <a:pPr algn="ctr"/>
                      <a:r>
                        <a:rPr lang="en-US" dirty="0"/>
                        <a:t>78</a:t>
                      </a:r>
                    </a:p>
                  </a:txBody>
                  <a:tcPr/>
                </a:tc>
                <a:tc>
                  <a:txBody>
                    <a:bodyPr/>
                    <a:lstStyle/>
                    <a:p>
                      <a:pPr algn="ctr"/>
                      <a:r>
                        <a:rPr lang="en-US" dirty="0"/>
                        <a:t>26</a:t>
                      </a:r>
                    </a:p>
                  </a:txBody>
                  <a:tcPr/>
                </a:tc>
                <a:extLst>
                  <a:ext uri="{0D108BD9-81ED-4DB2-BD59-A6C34878D82A}">
                    <a16:rowId xmlns:a16="http://schemas.microsoft.com/office/drawing/2014/main" val="2235374051"/>
                  </a:ext>
                </a:extLst>
              </a:tr>
              <a:tr h="6214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Hons. 3</a:t>
                      </a:r>
                      <a:r>
                        <a:rPr lang="en-US" baseline="30000" dirty="0"/>
                        <a:t>rd</a:t>
                      </a:r>
                      <a:r>
                        <a:rPr lang="en-US" dirty="0"/>
                        <a:t> YEAR</a:t>
                      </a:r>
                    </a:p>
                    <a:p>
                      <a:pPr algn="ctr"/>
                      <a:endParaRPr lang="en-US" dirty="0"/>
                    </a:p>
                  </a:txBody>
                  <a:tcPr/>
                </a:tc>
                <a:tc>
                  <a:txBody>
                    <a:bodyPr/>
                    <a:lstStyle/>
                    <a:p>
                      <a:pPr algn="ctr"/>
                      <a:r>
                        <a:rPr lang="en-US" dirty="0"/>
                        <a:t>78</a:t>
                      </a:r>
                    </a:p>
                  </a:txBody>
                  <a:tcPr/>
                </a:tc>
                <a:tc>
                  <a:txBody>
                    <a:bodyPr/>
                    <a:lstStyle/>
                    <a:p>
                      <a:pPr algn="ctr"/>
                      <a:r>
                        <a:rPr lang="en-US" dirty="0"/>
                        <a:t>13</a:t>
                      </a:r>
                    </a:p>
                  </a:txBody>
                  <a:tcPr/>
                </a:tc>
                <a:extLst>
                  <a:ext uri="{0D108BD9-81ED-4DB2-BD59-A6C34878D82A}">
                    <a16:rowId xmlns:a16="http://schemas.microsoft.com/office/drawing/2014/main" val="3695026715"/>
                  </a:ext>
                </a:extLst>
              </a:tr>
              <a:tr h="6214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B.A. PROGRAM 1</a:t>
                      </a:r>
                      <a:r>
                        <a:rPr lang="en-US" baseline="30000" dirty="0"/>
                        <a:t>st</a:t>
                      </a:r>
                      <a:r>
                        <a:rPr lang="en-US" dirty="0"/>
                        <a:t> YEAR</a:t>
                      </a:r>
                    </a:p>
                    <a:p>
                      <a:pPr algn="ctr"/>
                      <a:endParaRPr lang="en-US" dirty="0"/>
                    </a:p>
                  </a:txBody>
                  <a:tcPr/>
                </a:tc>
                <a:tc>
                  <a:txBody>
                    <a:bodyPr/>
                    <a:lstStyle/>
                    <a:p>
                      <a:pPr algn="ctr"/>
                      <a:r>
                        <a:rPr lang="en-US" dirty="0"/>
                        <a:t>35</a:t>
                      </a:r>
                    </a:p>
                  </a:txBody>
                  <a:tcPr/>
                </a:tc>
                <a:tc>
                  <a:txBody>
                    <a:bodyPr/>
                    <a:lstStyle/>
                    <a:p>
                      <a:pPr algn="ctr"/>
                      <a:r>
                        <a:rPr lang="en-US" dirty="0"/>
                        <a:t>19</a:t>
                      </a:r>
                    </a:p>
                    <a:p>
                      <a:pPr algn="ctr"/>
                      <a:endParaRPr lang="en-US" dirty="0"/>
                    </a:p>
                  </a:txBody>
                  <a:tcPr/>
                </a:tc>
                <a:extLst>
                  <a:ext uri="{0D108BD9-81ED-4DB2-BD59-A6C34878D82A}">
                    <a16:rowId xmlns:a16="http://schemas.microsoft.com/office/drawing/2014/main" val="3627746801"/>
                  </a:ext>
                </a:extLst>
              </a:tr>
              <a:tr h="5459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B.A. PROGRAM 2nd YEAR</a:t>
                      </a:r>
                    </a:p>
                  </a:txBody>
                  <a:tcPr/>
                </a:tc>
                <a:tc>
                  <a:txBody>
                    <a:bodyPr/>
                    <a:lstStyle/>
                    <a:p>
                      <a:pPr algn="ctr"/>
                      <a:r>
                        <a:rPr lang="en-US" dirty="0"/>
                        <a:t>35</a:t>
                      </a:r>
                    </a:p>
                  </a:txBody>
                  <a:tcPr/>
                </a:tc>
                <a:tc>
                  <a:txBody>
                    <a:bodyPr/>
                    <a:lstStyle/>
                    <a:p>
                      <a:pPr algn="ctr"/>
                      <a:r>
                        <a:rPr lang="en-US" dirty="0"/>
                        <a:t>20</a:t>
                      </a:r>
                    </a:p>
                  </a:txBody>
                  <a:tcPr/>
                </a:tc>
                <a:extLst>
                  <a:ext uri="{0D108BD9-81ED-4DB2-BD59-A6C34878D82A}">
                    <a16:rowId xmlns:a16="http://schemas.microsoft.com/office/drawing/2014/main" val="2197240367"/>
                  </a:ext>
                </a:extLst>
              </a:tr>
              <a:tr h="6214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B.A. PROGRAM 3</a:t>
                      </a:r>
                      <a:r>
                        <a:rPr lang="en-US" baseline="30000" dirty="0"/>
                        <a:t>rd</a:t>
                      </a:r>
                      <a:r>
                        <a:rPr lang="en-US" dirty="0"/>
                        <a:t> YEAR</a:t>
                      </a:r>
                    </a:p>
                    <a:p>
                      <a:pPr algn="ctr"/>
                      <a:endParaRPr lang="en-US" dirty="0"/>
                    </a:p>
                  </a:txBody>
                  <a:tcPr/>
                </a:tc>
                <a:tc>
                  <a:txBody>
                    <a:bodyPr/>
                    <a:lstStyle/>
                    <a:p>
                      <a:pPr algn="ctr"/>
                      <a:r>
                        <a:rPr lang="en-US" dirty="0"/>
                        <a:t>35</a:t>
                      </a:r>
                    </a:p>
                    <a:p>
                      <a:pPr algn="ctr"/>
                      <a:endParaRPr lang="en-US" dirty="0"/>
                    </a:p>
                  </a:txBody>
                  <a:tcPr/>
                </a:tc>
                <a:tc>
                  <a:txBody>
                    <a:bodyPr/>
                    <a:lstStyle/>
                    <a:p>
                      <a:pPr algn="ctr"/>
                      <a:r>
                        <a:rPr lang="en-US" dirty="0"/>
                        <a:t>13</a:t>
                      </a:r>
                    </a:p>
                  </a:txBody>
                  <a:tcPr/>
                </a:tc>
                <a:extLst>
                  <a:ext uri="{0D108BD9-81ED-4DB2-BD59-A6C34878D82A}">
                    <a16:rowId xmlns:a16="http://schemas.microsoft.com/office/drawing/2014/main" val="1763373488"/>
                  </a:ext>
                </a:extLst>
              </a:tr>
            </a:tbl>
          </a:graphicData>
        </a:graphic>
      </p:graphicFrame>
    </p:spTree>
    <p:extLst>
      <p:ext uri="{BB962C8B-B14F-4D97-AF65-F5344CB8AC3E}">
        <p14:creationId xmlns:p14="http://schemas.microsoft.com/office/powerpoint/2010/main" val="174839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4B61-19B8-4A8D-A5BF-2075B9F3102F}"/>
              </a:ext>
            </a:extLst>
          </p:cNvPr>
          <p:cNvSpPr>
            <a:spLocks noGrp="1"/>
          </p:cNvSpPr>
          <p:nvPr>
            <p:ph type="title"/>
          </p:nvPr>
        </p:nvSpPr>
        <p:spPr/>
        <p:txBody>
          <a:bodyPr>
            <a:normAutofit/>
          </a:bodyPr>
          <a:lstStyle/>
          <a:p>
            <a:r>
              <a:rPr lang="en-US" dirty="0">
                <a:latin typeface=" BRHDev03" panose="02000806000000020004" pitchFamily="2" charset="0"/>
              </a:rPr>
              <a:t>STUDENTS IN DEFFERENT COURSES</a:t>
            </a:r>
          </a:p>
        </p:txBody>
      </p:sp>
      <p:graphicFrame>
        <p:nvGraphicFramePr>
          <p:cNvPr id="4" name="Table 4">
            <a:extLst>
              <a:ext uri="{FF2B5EF4-FFF2-40B4-BE49-F238E27FC236}">
                <a16:creationId xmlns:a16="http://schemas.microsoft.com/office/drawing/2014/main" id="{0554336B-6357-47F5-91FA-418894506EBD}"/>
              </a:ext>
            </a:extLst>
          </p:cNvPr>
          <p:cNvGraphicFramePr>
            <a:graphicFrameLocks noGrp="1"/>
          </p:cNvGraphicFramePr>
          <p:nvPr>
            <p:ph idx="1"/>
            <p:extLst>
              <p:ext uri="{D42A27DB-BD31-4B8C-83A1-F6EECF244321}">
                <p14:modId xmlns:p14="http://schemas.microsoft.com/office/powerpoint/2010/main" val="2237295945"/>
              </p:ext>
            </p:extLst>
          </p:nvPr>
        </p:nvGraphicFramePr>
        <p:xfrm>
          <a:off x="1295399" y="2285999"/>
          <a:ext cx="9968344" cy="2923310"/>
        </p:xfrm>
        <a:graphic>
          <a:graphicData uri="http://schemas.openxmlformats.org/drawingml/2006/table">
            <a:tbl>
              <a:tblPr firstRow="1" bandRow="1">
                <a:tableStyleId>{5C22544A-7EE6-4342-B048-85BDC9FD1C3A}</a:tableStyleId>
              </a:tblPr>
              <a:tblGrid>
                <a:gridCol w="2492086">
                  <a:extLst>
                    <a:ext uri="{9D8B030D-6E8A-4147-A177-3AD203B41FA5}">
                      <a16:colId xmlns:a16="http://schemas.microsoft.com/office/drawing/2014/main" val="2010833488"/>
                    </a:ext>
                  </a:extLst>
                </a:gridCol>
                <a:gridCol w="2492086">
                  <a:extLst>
                    <a:ext uri="{9D8B030D-6E8A-4147-A177-3AD203B41FA5}">
                      <a16:colId xmlns:a16="http://schemas.microsoft.com/office/drawing/2014/main" val="2871668337"/>
                    </a:ext>
                  </a:extLst>
                </a:gridCol>
                <a:gridCol w="2492086">
                  <a:extLst>
                    <a:ext uri="{9D8B030D-6E8A-4147-A177-3AD203B41FA5}">
                      <a16:colId xmlns:a16="http://schemas.microsoft.com/office/drawing/2014/main" val="3745070353"/>
                    </a:ext>
                  </a:extLst>
                </a:gridCol>
                <a:gridCol w="2492086">
                  <a:extLst>
                    <a:ext uri="{9D8B030D-6E8A-4147-A177-3AD203B41FA5}">
                      <a16:colId xmlns:a16="http://schemas.microsoft.com/office/drawing/2014/main" val="3595526578"/>
                    </a:ext>
                  </a:extLst>
                </a:gridCol>
              </a:tblGrid>
              <a:tr h="925470">
                <a:tc>
                  <a:txBody>
                    <a:bodyPr/>
                    <a:lstStyle/>
                    <a:p>
                      <a:pPr algn="ctr"/>
                      <a:r>
                        <a:rPr lang="en-US" dirty="0"/>
                        <a:t>PROGRAM</a:t>
                      </a:r>
                    </a:p>
                  </a:txBody>
                  <a:tcPr/>
                </a:tc>
                <a:tc>
                  <a:txBody>
                    <a:bodyPr/>
                    <a:lstStyle/>
                    <a:p>
                      <a:pPr algn="ctr"/>
                      <a:r>
                        <a:rPr lang="en-US" dirty="0"/>
                        <a:t>1</a:t>
                      </a:r>
                      <a:r>
                        <a:rPr lang="en-US" baseline="30000" dirty="0"/>
                        <a:t>st</a:t>
                      </a:r>
                      <a:r>
                        <a:rPr lang="en-US" dirty="0"/>
                        <a:t> YEAR</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2nd YEAR</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3rd YEAR</a:t>
                      </a:r>
                    </a:p>
                    <a:p>
                      <a:pPr algn="ctr"/>
                      <a:endParaRPr lang="en-US" dirty="0"/>
                    </a:p>
                  </a:txBody>
                  <a:tcPr/>
                </a:tc>
                <a:extLst>
                  <a:ext uri="{0D108BD9-81ED-4DB2-BD59-A6C34878D82A}">
                    <a16:rowId xmlns:a16="http://schemas.microsoft.com/office/drawing/2014/main" val="2202176102"/>
                  </a:ext>
                </a:extLst>
              </a:tr>
              <a:tr h="536185">
                <a:tc>
                  <a:txBody>
                    <a:bodyPr/>
                    <a:lstStyle/>
                    <a:p>
                      <a:pPr algn="ctr"/>
                      <a:r>
                        <a:rPr lang="en-US" dirty="0"/>
                        <a:t>Hons.</a:t>
                      </a:r>
                    </a:p>
                  </a:txBody>
                  <a:tcPr/>
                </a:tc>
                <a:tc>
                  <a:txBody>
                    <a:bodyPr/>
                    <a:lstStyle/>
                    <a:p>
                      <a:pPr algn="ctr"/>
                      <a:r>
                        <a:rPr lang="en-US" dirty="0"/>
                        <a:t>13</a:t>
                      </a:r>
                    </a:p>
                  </a:txBody>
                  <a:tcPr/>
                </a:tc>
                <a:tc>
                  <a:txBody>
                    <a:bodyPr/>
                    <a:lstStyle/>
                    <a:p>
                      <a:pPr algn="ctr"/>
                      <a:r>
                        <a:rPr lang="en-US" dirty="0"/>
                        <a:t>26</a:t>
                      </a:r>
                    </a:p>
                  </a:txBody>
                  <a:tcPr/>
                </a:tc>
                <a:tc>
                  <a:txBody>
                    <a:bodyPr/>
                    <a:lstStyle/>
                    <a:p>
                      <a:pPr algn="ctr"/>
                      <a:r>
                        <a:rPr lang="en-US" dirty="0"/>
                        <a:t>13</a:t>
                      </a:r>
                    </a:p>
                  </a:txBody>
                  <a:tcPr/>
                </a:tc>
                <a:extLst>
                  <a:ext uri="{0D108BD9-81ED-4DB2-BD59-A6C34878D82A}">
                    <a16:rowId xmlns:a16="http://schemas.microsoft.com/office/drawing/2014/main" val="876139866"/>
                  </a:ext>
                </a:extLst>
              </a:tr>
              <a:tr h="536185">
                <a:tc>
                  <a:txBody>
                    <a:bodyPr/>
                    <a:lstStyle/>
                    <a:p>
                      <a:pPr algn="ctr"/>
                      <a:r>
                        <a:rPr lang="en-US" dirty="0"/>
                        <a:t>B.A. Program (Major)</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6</a:t>
                      </a:r>
                    </a:p>
                  </a:txBody>
                  <a:tcPr/>
                </a:tc>
                <a:extLst>
                  <a:ext uri="{0D108BD9-81ED-4DB2-BD59-A6C34878D82A}">
                    <a16:rowId xmlns:a16="http://schemas.microsoft.com/office/drawing/2014/main" val="2756704654"/>
                  </a:ext>
                </a:extLst>
              </a:tr>
              <a:tr h="9254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B.A. Program (Minor)</a:t>
                      </a:r>
                    </a:p>
                    <a:p>
                      <a:pPr algn="ctr"/>
                      <a:endParaRPr lang="en-US" dirty="0"/>
                    </a:p>
                  </a:txBody>
                  <a:tcPr/>
                </a:tc>
                <a:tc>
                  <a:txBody>
                    <a:bodyPr/>
                    <a:lstStyle/>
                    <a:p>
                      <a:pPr algn="ctr"/>
                      <a:r>
                        <a:rPr lang="en-US" dirty="0"/>
                        <a:t>16</a:t>
                      </a:r>
                    </a:p>
                  </a:txBody>
                  <a:tcPr/>
                </a:tc>
                <a:tc>
                  <a:txBody>
                    <a:bodyPr/>
                    <a:lstStyle/>
                    <a:p>
                      <a:pPr algn="ctr"/>
                      <a:r>
                        <a:rPr lang="en-US" dirty="0"/>
                        <a:t>14</a:t>
                      </a:r>
                    </a:p>
                  </a:txBody>
                  <a:tcPr/>
                </a:tc>
                <a:tc>
                  <a:txBody>
                    <a:bodyPr/>
                    <a:lstStyle/>
                    <a:p>
                      <a:pPr algn="ctr"/>
                      <a:r>
                        <a:rPr lang="en-US" dirty="0"/>
                        <a:t>7</a:t>
                      </a:r>
                    </a:p>
                  </a:txBody>
                  <a:tcPr/>
                </a:tc>
                <a:extLst>
                  <a:ext uri="{0D108BD9-81ED-4DB2-BD59-A6C34878D82A}">
                    <a16:rowId xmlns:a16="http://schemas.microsoft.com/office/drawing/2014/main" val="3961287108"/>
                  </a:ext>
                </a:extLst>
              </a:tr>
            </a:tbl>
          </a:graphicData>
        </a:graphic>
      </p:graphicFrame>
    </p:spTree>
    <p:extLst>
      <p:ext uri="{BB962C8B-B14F-4D97-AF65-F5344CB8AC3E}">
        <p14:creationId xmlns:p14="http://schemas.microsoft.com/office/powerpoint/2010/main" val="163864077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A9E9-C3F4-46BC-9E94-52F10E057AD4}"/>
              </a:ext>
            </a:extLst>
          </p:cNvPr>
          <p:cNvSpPr>
            <a:spLocks noGrp="1"/>
          </p:cNvSpPr>
          <p:nvPr>
            <p:ph type="title"/>
          </p:nvPr>
        </p:nvSpPr>
        <p:spPr/>
        <p:txBody>
          <a:bodyPr>
            <a:normAutofit/>
          </a:bodyPr>
          <a:lstStyle/>
          <a:p>
            <a:r>
              <a:rPr lang="en-US" dirty="0">
                <a:latin typeface=" BRHDev03" panose="02000806000000020004" pitchFamily="2" charset="0"/>
              </a:rPr>
              <a:t>STUDENT DEMAND RATIO</a:t>
            </a:r>
          </a:p>
        </p:txBody>
      </p:sp>
      <p:graphicFrame>
        <p:nvGraphicFramePr>
          <p:cNvPr id="4" name="Table 4">
            <a:extLst>
              <a:ext uri="{FF2B5EF4-FFF2-40B4-BE49-F238E27FC236}">
                <a16:creationId xmlns:a16="http://schemas.microsoft.com/office/drawing/2014/main" id="{9B12505C-4F13-4271-A38B-F1FEE98A76ED}"/>
              </a:ext>
            </a:extLst>
          </p:cNvPr>
          <p:cNvGraphicFramePr>
            <a:graphicFrameLocks noGrp="1"/>
          </p:cNvGraphicFramePr>
          <p:nvPr>
            <p:ph idx="1"/>
            <p:extLst>
              <p:ext uri="{D42A27DB-BD31-4B8C-83A1-F6EECF244321}">
                <p14:modId xmlns:p14="http://schemas.microsoft.com/office/powerpoint/2010/main" val="602709155"/>
              </p:ext>
            </p:extLst>
          </p:nvPr>
        </p:nvGraphicFramePr>
        <p:xfrm>
          <a:off x="1295400" y="2285999"/>
          <a:ext cx="9601200" cy="2757056"/>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684604220"/>
                    </a:ext>
                  </a:extLst>
                </a:gridCol>
                <a:gridCol w="4800600">
                  <a:extLst>
                    <a:ext uri="{9D8B030D-6E8A-4147-A177-3AD203B41FA5}">
                      <a16:colId xmlns:a16="http://schemas.microsoft.com/office/drawing/2014/main" val="4282799521"/>
                    </a:ext>
                  </a:extLst>
                </a:gridCol>
              </a:tblGrid>
              <a:tr h="445277">
                <a:tc>
                  <a:txBody>
                    <a:bodyPr/>
                    <a:lstStyle/>
                    <a:p>
                      <a:pPr algn="ctr"/>
                      <a:r>
                        <a:rPr lang="en-US" dirty="0"/>
                        <a:t>PROGRAM</a:t>
                      </a:r>
                    </a:p>
                  </a:txBody>
                  <a:tcPr/>
                </a:tc>
                <a:tc>
                  <a:txBody>
                    <a:bodyPr/>
                    <a:lstStyle/>
                    <a:p>
                      <a:pPr algn="ctr"/>
                      <a:r>
                        <a:rPr lang="en-US" dirty="0"/>
                        <a:t>RATIO</a:t>
                      </a:r>
                    </a:p>
                  </a:txBody>
                  <a:tcPr/>
                </a:tc>
                <a:extLst>
                  <a:ext uri="{0D108BD9-81ED-4DB2-BD59-A6C34878D82A}">
                    <a16:rowId xmlns:a16="http://schemas.microsoft.com/office/drawing/2014/main" val="3069794522"/>
                  </a:ext>
                </a:extLst>
              </a:tr>
              <a:tr h="768560">
                <a:tc>
                  <a:txBody>
                    <a:bodyPr/>
                    <a:lstStyle/>
                    <a:p>
                      <a:pPr algn="ctr"/>
                      <a:r>
                        <a:rPr lang="en-US" dirty="0"/>
                        <a:t>Hons.</a:t>
                      </a:r>
                    </a:p>
                  </a:txBody>
                  <a:tcPr/>
                </a:tc>
                <a:tc>
                  <a:txBody>
                    <a:bodyPr/>
                    <a:lstStyle/>
                    <a:p>
                      <a:pPr algn="ctr"/>
                      <a:r>
                        <a:rPr lang="en-US" dirty="0"/>
                        <a:t>78/29 (2023-24)</a:t>
                      </a:r>
                    </a:p>
                    <a:p>
                      <a:pPr algn="ctr"/>
                      <a:r>
                        <a:rPr lang="en-US" dirty="0"/>
                        <a:t>78/13 (24-25)</a:t>
                      </a:r>
                    </a:p>
                  </a:txBody>
                  <a:tcPr/>
                </a:tc>
                <a:extLst>
                  <a:ext uri="{0D108BD9-81ED-4DB2-BD59-A6C34878D82A}">
                    <a16:rowId xmlns:a16="http://schemas.microsoft.com/office/drawing/2014/main" val="1016915925"/>
                  </a:ext>
                </a:extLst>
              </a:tr>
              <a:tr h="1097942">
                <a:tc>
                  <a:txBody>
                    <a:bodyPr/>
                    <a:lstStyle/>
                    <a:p>
                      <a:pPr algn="ctr"/>
                      <a:r>
                        <a:rPr lang="en-US" dirty="0"/>
                        <a:t>B.A. Program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35/19 (2024-25)</a:t>
                      </a:r>
                    </a:p>
                    <a:p>
                      <a:pPr algn="ctr"/>
                      <a:endParaRPr lang="en-US" dirty="0"/>
                    </a:p>
                  </a:txBody>
                  <a:tcPr/>
                </a:tc>
                <a:extLst>
                  <a:ext uri="{0D108BD9-81ED-4DB2-BD59-A6C34878D82A}">
                    <a16:rowId xmlns:a16="http://schemas.microsoft.com/office/drawing/2014/main" val="405685068"/>
                  </a:ext>
                </a:extLst>
              </a:tr>
              <a:tr h="4452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endParaRPr lang="en-US" dirty="0"/>
                    </a:p>
                  </a:txBody>
                  <a:tcPr/>
                </a:tc>
                <a:extLst>
                  <a:ext uri="{0D108BD9-81ED-4DB2-BD59-A6C34878D82A}">
                    <a16:rowId xmlns:a16="http://schemas.microsoft.com/office/drawing/2014/main" val="53770102"/>
                  </a:ext>
                </a:extLst>
              </a:tr>
            </a:tbl>
          </a:graphicData>
        </a:graphic>
      </p:graphicFrame>
    </p:spTree>
    <p:extLst>
      <p:ext uri="{BB962C8B-B14F-4D97-AF65-F5344CB8AC3E}">
        <p14:creationId xmlns:p14="http://schemas.microsoft.com/office/powerpoint/2010/main" val="1473963398"/>
      </p:ext>
    </p:extLst>
  </p:cSld>
  <p:clrMapOvr>
    <a:masterClrMapping/>
  </p:clrMapOvr>
  <mc:AlternateContent xmlns:mc="http://schemas.openxmlformats.org/markup-compatibility/2006" xmlns:p14="http://schemas.microsoft.com/office/powerpoint/2010/main">
    <mc:Choice Requires="p14">
      <p:transition spd="slow" p14:dur="225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F185-511E-4DF6-9E1A-8A4326C211BB}"/>
              </a:ext>
            </a:extLst>
          </p:cNvPr>
          <p:cNvSpPr>
            <a:spLocks noGrp="1"/>
          </p:cNvSpPr>
          <p:nvPr>
            <p:ph type="title"/>
          </p:nvPr>
        </p:nvSpPr>
        <p:spPr/>
        <p:txBody>
          <a:bodyPr/>
          <a:lstStyle/>
          <a:p>
            <a:r>
              <a:rPr lang="en-US" dirty="0">
                <a:latin typeface=" BRHDev03" panose="02000806000000020004" pitchFamily="2" charset="0"/>
              </a:rPr>
              <a:t>STUDENT TEACHER RATIO</a:t>
            </a:r>
          </a:p>
        </p:txBody>
      </p:sp>
      <p:graphicFrame>
        <p:nvGraphicFramePr>
          <p:cNvPr id="7" name="Table 7">
            <a:extLst>
              <a:ext uri="{FF2B5EF4-FFF2-40B4-BE49-F238E27FC236}">
                <a16:creationId xmlns:a16="http://schemas.microsoft.com/office/drawing/2014/main" id="{805127F3-7270-44D7-9C7C-3DC88569DF64}"/>
              </a:ext>
            </a:extLst>
          </p:cNvPr>
          <p:cNvGraphicFramePr>
            <a:graphicFrameLocks noGrp="1"/>
          </p:cNvGraphicFramePr>
          <p:nvPr>
            <p:ph idx="1"/>
            <p:extLst>
              <p:ext uri="{D42A27DB-BD31-4B8C-83A1-F6EECF244321}">
                <p14:modId xmlns:p14="http://schemas.microsoft.com/office/powerpoint/2010/main" val="1828202078"/>
              </p:ext>
            </p:extLst>
          </p:nvPr>
        </p:nvGraphicFramePr>
        <p:xfrm>
          <a:off x="1295400" y="2285999"/>
          <a:ext cx="9601200" cy="2567625"/>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933812189"/>
                    </a:ext>
                  </a:extLst>
                </a:gridCol>
                <a:gridCol w="4800600">
                  <a:extLst>
                    <a:ext uri="{9D8B030D-6E8A-4147-A177-3AD203B41FA5}">
                      <a16:colId xmlns:a16="http://schemas.microsoft.com/office/drawing/2014/main" val="1622781688"/>
                    </a:ext>
                  </a:extLst>
                </a:gridCol>
              </a:tblGrid>
              <a:tr h="71575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PROGRAM</a:t>
                      </a:r>
                    </a:p>
                    <a:p>
                      <a:pPr algn="ctr"/>
                      <a:endParaRPr lang="en-US" dirty="0"/>
                    </a:p>
                  </a:txBody>
                  <a:tcPr/>
                </a:tc>
                <a:tc>
                  <a:txBody>
                    <a:bodyPr/>
                    <a:lstStyle/>
                    <a:p>
                      <a:pPr algn="ctr"/>
                      <a:r>
                        <a:rPr lang="en-US" dirty="0"/>
                        <a:t>RATIO</a:t>
                      </a:r>
                    </a:p>
                  </a:txBody>
                  <a:tcPr/>
                </a:tc>
                <a:extLst>
                  <a:ext uri="{0D108BD9-81ED-4DB2-BD59-A6C34878D82A}">
                    <a16:rowId xmlns:a16="http://schemas.microsoft.com/office/drawing/2014/main" val="2412962399"/>
                  </a:ext>
                </a:extLst>
              </a:tr>
              <a:tr h="1022505">
                <a:tc>
                  <a:txBody>
                    <a:bodyPr/>
                    <a:lstStyle/>
                    <a:p>
                      <a:pPr algn="ctr"/>
                      <a:r>
                        <a:rPr lang="en-US" dirty="0"/>
                        <a:t>B.A. Hons. (2024-25)</a:t>
                      </a:r>
                    </a:p>
                    <a:p>
                      <a:pPr algn="ctr"/>
                      <a:r>
                        <a:rPr lang="en-US" dirty="0"/>
                        <a:t>                   </a:t>
                      </a:r>
                    </a:p>
                  </a:txBody>
                  <a:tcPr/>
                </a:tc>
                <a:tc>
                  <a:txBody>
                    <a:bodyPr/>
                    <a:lstStyle/>
                    <a:p>
                      <a:pPr algn="ctr"/>
                      <a:r>
                        <a:rPr lang="en-US" dirty="0"/>
                        <a:t>7.8 (55/7)</a:t>
                      </a:r>
                    </a:p>
                  </a:txBody>
                  <a:tcPr/>
                </a:tc>
                <a:extLst>
                  <a:ext uri="{0D108BD9-81ED-4DB2-BD59-A6C34878D82A}">
                    <a16:rowId xmlns:a16="http://schemas.microsoft.com/office/drawing/2014/main" val="227216565"/>
                  </a:ext>
                </a:extLst>
              </a:tr>
              <a:tr h="414683">
                <a:tc>
                  <a:txBody>
                    <a:bodyPr/>
                    <a:lstStyle/>
                    <a:p>
                      <a:pPr algn="ctr"/>
                      <a:r>
                        <a:rPr lang="en-US" dirty="0"/>
                        <a:t>B.A. Program (2024-25)</a:t>
                      </a:r>
                    </a:p>
                  </a:txBody>
                  <a:tcPr/>
                </a:tc>
                <a:tc>
                  <a:txBody>
                    <a:bodyPr/>
                    <a:lstStyle/>
                    <a:p>
                      <a:pPr algn="ctr"/>
                      <a:r>
                        <a:rPr lang="en-US" dirty="0"/>
                        <a:t>7.71 (54/7)</a:t>
                      </a:r>
                    </a:p>
                  </a:txBody>
                  <a:tcPr/>
                </a:tc>
                <a:extLst>
                  <a:ext uri="{0D108BD9-81ED-4DB2-BD59-A6C34878D82A}">
                    <a16:rowId xmlns:a16="http://schemas.microsoft.com/office/drawing/2014/main" val="522194708"/>
                  </a:ext>
                </a:extLst>
              </a:tr>
              <a:tr h="414683">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73847254"/>
                  </a:ext>
                </a:extLst>
              </a:tr>
            </a:tbl>
          </a:graphicData>
        </a:graphic>
      </p:graphicFrame>
    </p:spTree>
    <p:extLst>
      <p:ext uri="{BB962C8B-B14F-4D97-AF65-F5344CB8AC3E}">
        <p14:creationId xmlns:p14="http://schemas.microsoft.com/office/powerpoint/2010/main" val="3673967418"/>
      </p:ext>
    </p:extLst>
  </p:cSld>
  <p:clrMapOvr>
    <a:masterClrMapping/>
  </p:clrMapOvr>
  <mc:AlternateContent xmlns:mc="http://schemas.openxmlformats.org/markup-compatibility/2006" xmlns:p14="http://schemas.microsoft.com/office/powerpoint/2010/main">
    <mc:Choice Requires="p14">
      <p:transition spd="slow" p14:dur="225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B45A-4ACE-4FC7-8897-CDD1C1BB713C}"/>
              </a:ext>
            </a:extLst>
          </p:cNvPr>
          <p:cNvSpPr>
            <a:spLocks noGrp="1"/>
          </p:cNvSpPr>
          <p:nvPr>
            <p:ph type="title"/>
          </p:nvPr>
        </p:nvSpPr>
        <p:spPr>
          <a:xfrm>
            <a:off x="1295402" y="463827"/>
            <a:ext cx="9601196" cy="781878"/>
          </a:xfrm>
        </p:spPr>
        <p:txBody>
          <a:bodyPr/>
          <a:lstStyle/>
          <a:p>
            <a:r>
              <a:rPr lang="en-US" dirty="0">
                <a:latin typeface=" BRHDev03" panose="02000806000000020004" pitchFamily="2" charset="0"/>
              </a:rPr>
              <a:t>STUDENTS DIVERSITY</a:t>
            </a:r>
          </a:p>
        </p:txBody>
      </p:sp>
      <p:graphicFrame>
        <p:nvGraphicFramePr>
          <p:cNvPr id="4" name="Table 4">
            <a:extLst>
              <a:ext uri="{FF2B5EF4-FFF2-40B4-BE49-F238E27FC236}">
                <a16:creationId xmlns:a16="http://schemas.microsoft.com/office/drawing/2014/main" id="{9E2F7A48-F3A6-4D9A-9325-B2FAF975F8DE}"/>
              </a:ext>
            </a:extLst>
          </p:cNvPr>
          <p:cNvGraphicFramePr>
            <a:graphicFrameLocks noGrp="1"/>
          </p:cNvGraphicFramePr>
          <p:nvPr>
            <p:ph idx="1"/>
            <p:extLst>
              <p:ext uri="{D42A27DB-BD31-4B8C-83A1-F6EECF244321}">
                <p14:modId xmlns:p14="http://schemas.microsoft.com/office/powerpoint/2010/main" val="869793127"/>
              </p:ext>
            </p:extLst>
          </p:nvPr>
        </p:nvGraphicFramePr>
        <p:xfrm>
          <a:off x="1295399" y="1444487"/>
          <a:ext cx="9441873" cy="4691268"/>
        </p:xfrm>
        <a:graphic>
          <a:graphicData uri="http://schemas.openxmlformats.org/drawingml/2006/table">
            <a:tbl>
              <a:tblPr firstRow="1" bandRow="1">
                <a:tableStyleId>{5C22544A-7EE6-4342-B048-85BDC9FD1C3A}</a:tableStyleId>
              </a:tblPr>
              <a:tblGrid>
                <a:gridCol w="3169775">
                  <a:extLst>
                    <a:ext uri="{9D8B030D-6E8A-4147-A177-3AD203B41FA5}">
                      <a16:colId xmlns:a16="http://schemas.microsoft.com/office/drawing/2014/main" val="1684406774"/>
                    </a:ext>
                  </a:extLst>
                </a:gridCol>
                <a:gridCol w="2293028">
                  <a:extLst>
                    <a:ext uri="{9D8B030D-6E8A-4147-A177-3AD203B41FA5}">
                      <a16:colId xmlns:a16="http://schemas.microsoft.com/office/drawing/2014/main" val="947469946"/>
                    </a:ext>
                  </a:extLst>
                </a:gridCol>
                <a:gridCol w="2312297">
                  <a:extLst>
                    <a:ext uri="{9D8B030D-6E8A-4147-A177-3AD203B41FA5}">
                      <a16:colId xmlns:a16="http://schemas.microsoft.com/office/drawing/2014/main" val="3987055047"/>
                    </a:ext>
                  </a:extLst>
                </a:gridCol>
                <a:gridCol w="1666773">
                  <a:extLst>
                    <a:ext uri="{9D8B030D-6E8A-4147-A177-3AD203B41FA5}">
                      <a16:colId xmlns:a16="http://schemas.microsoft.com/office/drawing/2014/main" val="781869383"/>
                    </a:ext>
                  </a:extLst>
                </a:gridCol>
              </a:tblGrid>
              <a:tr h="1631746">
                <a:tc>
                  <a:txBody>
                    <a:bodyPr/>
                    <a:lstStyle/>
                    <a:p>
                      <a:pPr algn="ctr"/>
                      <a:r>
                        <a:rPr lang="en-US" dirty="0"/>
                        <a:t>PROGRAM</a:t>
                      </a:r>
                    </a:p>
                  </a:txBody>
                  <a:tcPr/>
                </a:tc>
                <a:tc>
                  <a:txBody>
                    <a:bodyPr/>
                    <a:lstStyle/>
                    <a:p>
                      <a:pPr algn="ctr"/>
                      <a:r>
                        <a:rPr lang="en-US" dirty="0"/>
                        <a:t>FROM DELHI ONLY</a:t>
                      </a:r>
                    </a:p>
                  </a:txBody>
                  <a:tcPr/>
                </a:tc>
                <a:tc>
                  <a:txBody>
                    <a:bodyPr/>
                    <a:lstStyle/>
                    <a:p>
                      <a:pPr algn="ctr"/>
                      <a:r>
                        <a:rPr lang="en-US" dirty="0"/>
                        <a:t>FROM OTHER STATES OF INDIA</a:t>
                      </a:r>
                    </a:p>
                  </a:txBody>
                  <a:tcPr/>
                </a:tc>
                <a:tc>
                  <a:txBody>
                    <a:bodyPr/>
                    <a:lstStyle/>
                    <a:p>
                      <a:pPr algn="ctr"/>
                      <a:r>
                        <a:rPr lang="en-US" dirty="0"/>
                        <a:t>TOTAL</a:t>
                      </a:r>
                    </a:p>
                  </a:txBody>
                  <a:tcPr/>
                </a:tc>
                <a:extLst>
                  <a:ext uri="{0D108BD9-81ED-4DB2-BD59-A6C34878D82A}">
                    <a16:rowId xmlns:a16="http://schemas.microsoft.com/office/drawing/2014/main" val="1421581110"/>
                  </a:ext>
                </a:extLst>
              </a:tr>
              <a:tr h="1325793">
                <a:tc>
                  <a:txBody>
                    <a:bodyPr/>
                    <a:lstStyle/>
                    <a:p>
                      <a:pPr algn="ctr"/>
                      <a:r>
                        <a:rPr lang="en-US" dirty="0"/>
                        <a:t>B.A. Hons.  1</a:t>
                      </a:r>
                      <a:r>
                        <a:rPr lang="en-US" baseline="30000" dirty="0"/>
                        <a:t>st</a:t>
                      </a:r>
                      <a:r>
                        <a:rPr lang="en-US" dirty="0"/>
                        <a:t> Year</a:t>
                      </a:r>
                    </a:p>
                    <a:p>
                      <a:pPr algn="ctr"/>
                      <a:r>
                        <a:rPr lang="en-US" dirty="0"/>
                        <a:t>                    2</a:t>
                      </a:r>
                      <a:r>
                        <a:rPr lang="en-US" baseline="30000" dirty="0"/>
                        <a:t>nd</a:t>
                      </a:r>
                      <a:r>
                        <a:rPr lang="en-US" dirty="0"/>
                        <a:t> Year</a:t>
                      </a:r>
                    </a:p>
                    <a:p>
                      <a:pPr algn="ctr"/>
                      <a:r>
                        <a:rPr lang="en-US" dirty="0"/>
                        <a:t>                     3</a:t>
                      </a:r>
                      <a:r>
                        <a:rPr lang="en-US" baseline="30000" dirty="0"/>
                        <a:t>rd</a:t>
                      </a:r>
                      <a:r>
                        <a:rPr lang="en-US" dirty="0"/>
                        <a:t> Year</a:t>
                      </a:r>
                    </a:p>
                    <a:p>
                      <a:pPr algn="ctr"/>
                      <a:endParaRPr lang="en-US" dirty="0"/>
                    </a:p>
                  </a:txBody>
                  <a:tcPr/>
                </a:tc>
                <a:tc>
                  <a:txBody>
                    <a:bodyPr/>
                    <a:lstStyle/>
                    <a:p>
                      <a:pPr algn="ctr"/>
                      <a:r>
                        <a:rPr lang="en-US" dirty="0"/>
                        <a:t>10</a:t>
                      </a:r>
                    </a:p>
                    <a:p>
                      <a:pPr algn="ctr"/>
                      <a:r>
                        <a:rPr lang="en-US" dirty="0"/>
                        <a:t>22</a:t>
                      </a:r>
                    </a:p>
                    <a:p>
                      <a:pPr algn="ctr"/>
                      <a:r>
                        <a:rPr lang="en-US" dirty="0"/>
                        <a:t>7</a:t>
                      </a:r>
                    </a:p>
                  </a:txBody>
                  <a:tcPr/>
                </a:tc>
                <a:tc>
                  <a:txBody>
                    <a:bodyPr/>
                    <a:lstStyle/>
                    <a:p>
                      <a:pPr algn="ctr"/>
                      <a:r>
                        <a:rPr lang="en-US" dirty="0"/>
                        <a:t>3</a:t>
                      </a:r>
                    </a:p>
                    <a:p>
                      <a:pPr algn="ctr"/>
                      <a:r>
                        <a:rPr lang="en-US" dirty="0"/>
                        <a:t>4</a:t>
                      </a:r>
                    </a:p>
                    <a:p>
                      <a:pPr algn="ctr"/>
                      <a:r>
                        <a:rPr lang="en-US" dirty="0"/>
                        <a:t>6</a:t>
                      </a:r>
                    </a:p>
                  </a:txBody>
                  <a:tcPr/>
                </a:tc>
                <a:tc>
                  <a:txBody>
                    <a:bodyPr/>
                    <a:lstStyle/>
                    <a:p>
                      <a:pPr algn="ctr"/>
                      <a:r>
                        <a:rPr lang="en-US" dirty="0"/>
                        <a:t>52</a:t>
                      </a:r>
                    </a:p>
                  </a:txBody>
                  <a:tcPr/>
                </a:tc>
                <a:extLst>
                  <a:ext uri="{0D108BD9-81ED-4DB2-BD59-A6C34878D82A}">
                    <a16:rowId xmlns:a16="http://schemas.microsoft.com/office/drawing/2014/main" val="2424208464"/>
                  </a:ext>
                </a:extLst>
              </a:tr>
              <a:tr h="1325793">
                <a:tc>
                  <a:txBody>
                    <a:bodyPr/>
                    <a:lstStyle/>
                    <a:p>
                      <a:pPr algn="ctr"/>
                      <a:r>
                        <a:rPr lang="en-US" dirty="0"/>
                        <a:t>B.A. Program 1</a:t>
                      </a:r>
                      <a:r>
                        <a:rPr lang="en-US" baseline="30000" dirty="0"/>
                        <a:t>st</a:t>
                      </a:r>
                      <a:r>
                        <a:rPr lang="en-US" dirty="0"/>
                        <a:t>Year</a:t>
                      </a:r>
                    </a:p>
                    <a:p>
                      <a:pPr algn="ctr"/>
                      <a:r>
                        <a:rPr lang="en-US" dirty="0"/>
                        <a:t>                    2</a:t>
                      </a:r>
                      <a:r>
                        <a:rPr lang="en-US" baseline="30000" dirty="0"/>
                        <a:t>nd</a:t>
                      </a:r>
                      <a:r>
                        <a:rPr lang="en-US" dirty="0"/>
                        <a:t> Year</a:t>
                      </a:r>
                    </a:p>
                    <a:p>
                      <a:pPr algn="ctr"/>
                      <a:r>
                        <a:rPr lang="en-US" dirty="0"/>
                        <a:t>                     3</a:t>
                      </a:r>
                      <a:r>
                        <a:rPr lang="en-US" baseline="30000" dirty="0"/>
                        <a:t>rd</a:t>
                      </a:r>
                      <a:r>
                        <a:rPr lang="en-US" dirty="0"/>
                        <a:t> Year</a:t>
                      </a:r>
                    </a:p>
                    <a:p>
                      <a:pPr algn="ctr"/>
                      <a:endParaRPr lang="en-US" dirty="0"/>
                    </a:p>
                  </a:txBody>
                  <a:tcPr/>
                </a:tc>
                <a:tc>
                  <a:txBody>
                    <a:bodyPr/>
                    <a:lstStyle/>
                    <a:p>
                      <a:pPr algn="ctr"/>
                      <a:r>
                        <a:rPr lang="en-US" dirty="0"/>
                        <a:t>3</a:t>
                      </a:r>
                    </a:p>
                    <a:p>
                      <a:pPr algn="ctr"/>
                      <a:r>
                        <a:rPr lang="en-US" dirty="0"/>
                        <a:t>14</a:t>
                      </a:r>
                    </a:p>
                    <a:p>
                      <a:pPr algn="ctr"/>
                      <a:r>
                        <a:rPr lang="en-US" dirty="0"/>
                        <a:t>10</a:t>
                      </a:r>
                    </a:p>
                  </a:txBody>
                  <a:tcPr/>
                </a:tc>
                <a:tc>
                  <a:txBody>
                    <a:bodyPr/>
                    <a:lstStyle/>
                    <a:p>
                      <a:pPr algn="ctr"/>
                      <a:r>
                        <a:rPr lang="en-US" dirty="0"/>
                        <a:t>2</a:t>
                      </a:r>
                    </a:p>
                    <a:p>
                      <a:pPr algn="ctr"/>
                      <a:r>
                        <a:rPr lang="en-US" dirty="0"/>
                        <a:t>2</a:t>
                      </a:r>
                    </a:p>
                    <a:p>
                      <a:pPr algn="ctr"/>
                      <a:r>
                        <a:rPr lang="en-US" dirty="0"/>
                        <a:t>3</a:t>
                      </a:r>
                    </a:p>
                  </a:txBody>
                  <a:tcPr/>
                </a:tc>
                <a:tc>
                  <a:txBody>
                    <a:bodyPr/>
                    <a:lstStyle/>
                    <a:p>
                      <a:pPr algn="ctr"/>
                      <a:r>
                        <a:rPr lang="en-US" dirty="0"/>
                        <a:t>34</a:t>
                      </a:r>
                    </a:p>
                  </a:txBody>
                  <a:tcPr/>
                </a:tc>
                <a:extLst>
                  <a:ext uri="{0D108BD9-81ED-4DB2-BD59-A6C34878D82A}">
                    <a16:rowId xmlns:a16="http://schemas.microsoft.com/office/drawing/2014/main" val="3343862933"/>
                  </a:ext>
                </a:extLst>
              </a:tr>
              <a:tr h="407936">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472917620"/>
                  </a:ext>
                </a:extLst>
              </a:tr>
            </a:tbl>
          </a:graphicData>
        </a:graphic>
      </p:graphicFrame>
    </p:spTree>
    <p:extLst>
      <p:ext uri="{BB962C8B-B14F-4D97-AF65-F5344CB8AC3E}">
        <p14:creationId xmlns:p14="http://schemas.microsoft.com/office/powerpoint/2010/main" val="66059571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1489</TotalTime>
  <Words>1586</Words>
  <Application>Microsoft Office PowerPoint</Application>
  <PresentationFormat>Widescreen</PresentationFormat>
  <Paragraphs>503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 BRHDev03</vt:lpstr>
      <vt:lpstr>Arial</vt:lpstr>
      <vt:lpstr>Arial Black</vt:lpstr>
      <vt:lpstr>Garamond</vt:lpstr>
      <vt:lpstr>Sanskrit 2003</vt:lpstr>
      <vt:lpstr>Times New Roman</vt:lpstr>
      <vt:lpstr>Organic</vt:lpstr>
      <vt:lpstr>PowerPoint Presentation</vt:lpstr>
      <vt:lpstr>ABOUT THE DEPARTMENT</vt:lpstr>
      <vt:lpstr>FACULTY PROFILE</vt:lpstr>
      <vt:lpstr>VISION OF SANSKRIT DEPARTMENT </vt:lpstr>
      <vt:lpstr>STUDENTS INTAKE</vt:lpstr>
      <vt:lpstr>STUDENTS IN DEFFERENT COURSES</vt:lpstr>
      <vt:lpstr>STUDENT DEMAND RATIO</vt:lpstr>
      <vt:lpstr>STUDENT TEACHER RATIO</vt:lpstr>
      <vt:lpstr>STUDENTS DIVERSITY</vt:lpstr>
      <vt:lpstr>SUBJECTS OFFERED </vt:lpstr>
      <vt:lpstr>Introduction to Sanskrit poetics,  Research methodology for Sanskrit studies,  </vt:lpstr>
      <vt:lpstr>PUBLICATIONS </vt:lpstr>
      <vt:lpstr>BOOKS</vt:lpstr>
      <vt:lpstr>ACTIVITIES ORGANISED</vt:lpstr>
      <vt:lpstr>अन्तर्राष्ट्रीय संगोष्ठी</vt:lpstr>
      <vt:lpstr>सम्मेलन</vt:lpstr>
      <vt:lpstr>कार्यशाला </vt:lpstr>
      <vt:lpstr>प्रतियोगिता</vt:lpstr>
      <vt:lpstr>प्रतियोगिता</vt:lpstr>
      <vt:lpstr>वसंत पंचमी विशेष</vt:lpstr>
      <vt:lpstr>Date of event- 23.04.2023  </vt:lpstr>
      <vt:lpstr>STUDENT PROGRESSION IN HIGHER STUDIES</vt:lpstr>
      <vt:lpstr>Details</vt:lpstr>
      <vt:lpstr>STUDENT ACADEMIC ACHIEVEMENT DATA</vt:lpstr>
      <vt:lpstr>OTHER ACHIEVEMENTS OF THE STUDENTS (AWARDS AND </vt:lpstr>
      <vt:lpstr>PLACEMENT</vt:lpstr>
      <vt:lpstr>Sanskrit department have actively contributed to the Sanskrit Parishad by holding key leadership positions such as President, Vice President, Treasurer, and Event Coordinators etc.. Through their involvement in planning and executing departmental events Under the teachers supervision, they demonstrated initiative, teamwork, and organizational capabilities. These roles not only enriched the cultural and academic environment of the department but also provided students with valuable opportunities to develop leadership skills, responsibility, and effective communication—qualities that are essential for their holistic growth and future endeavors</vt:lpstr>
      <vt:lpstr>PowerPoint Presentation</vt:lpstr>
      <vt:lpstr>FUTURE PLANS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127</cp:revision>
  <dcterms:created xsi:type="dcterms:W3CDTF">2025-04-09T18:57:49Z</dcterms:created>
  <dcterms:modified xsi:type="dcterms:W3CDTF">2025-05-09T09:50:19Z</dcterms:modified>
</cp:coreProperties>
</file>